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370" r:id="rId3"/>
    <p:sldId id="371" r:id="rId4"/>
    <p:sldId id="372" r:id="rId5"/>
    <p:sldId id="373" r:id="rId6"/>
    <p:sldId id="374" r:id="rId7"/>
    <p:sldId id="368" r:id="rId8"/>
    <p:sldId id="366" r:id="rId9"/>
    <p:sldId id="369" r:id="rId10"/>
    <p:sldId id="354" r:id="rId11"/>
    <p:sldId id="355" r:id="rId12"/>
    <p:sldId id="356" r:id="rId13"/>
    <p:sldId id="324" r:id="rId14"/>
    <p:sldId id="341" r:id="rId15"/>
    <p:sldId id="338" r:id="rId16"/>
    <p:sldId id="315" r:id="rId17"/>
    <p:sldId id="317" r:id="rId18"/>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0099FF"/>
    <a:srgbClr val="CC0000"/>
    <a:srgbClr val="0EB1E7"/>
    <a:srgbClr val="FFD347"/>
    <a:srgbClr val="B88C00"/>
    <a:srgbClr val="FFC305"/>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93012" autoAdjust="0"/>
  </p:normalViewPr>
  <p:slideViewPr>
    <p:cSldViewPr>
      <p:cViewPr varScale="1">
        <p:scale>
          <a:sx n="69" d="100"/>
          <a:sy n="69" d="100"/>
        </p:scale>
        <p:origin x="1518"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DBED3-48EB-415F-9365-325F22FD84DA}" type="datetimeFigureOut">
              <a:rPr lang="zh-CN" altLang="en-US" smtClean="0"/>
              <a:t>2018/9/24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DCC84-22A2-4873-9ED8-C285EE19F4C7}" type="slidenum">
              <a:rPr lang="zh-CN" altLang="en-US" smtClean="0"/>
              <a:t>‹#›</a:t>
            </a:fld>
            <a:endParaRPr lang="zh-CN" altLang="en-US"/>
          </a:p>
        </p:txBody>
      </p:sp>
    </p:spTree>
    <p:extLst>
      <p:ext uri="{BB962C8B-B14F-4D97-AF65-F5344CB8AC3E}">
        <p14:creationId xmlns:p14="http://schemas.microsoft.com/office/powerpoint/2010/main" val="344044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DCC84-22A2-4873-9ED8-C285EE19F4C7}" type="slidenum">
              <a:rPr lang="zh-CN" altLang="en-US" smtClean="0"/>
              <a:t>1</a:t>
            </a:fld>
            <a:endParaRPr lang="zh-CN" altLang="en-US"/>
          </a:p>
        </p:txBody>
      </p:sp>
    </p:spTree>
    <p:extLst>
      <p:ext uri="{BB962C8B-B14F-4D97-AF65-F5344CB8AC3E}">
        <p14:creationId xmlns:p14="http://schemas.microsoft.com/office/powerpoint/2010/main" val="3214749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DCC84-22A2-4873-9ED8-C285EE19F4C7}" type="slidenum">
              <a:rPr lang="zh-CN" altLang="en-US" smtClean="0"/>
              <a:t>7</a:t>
            </a:fld>
            <a:endParaRPr lang="zh-CN" altLang="en-US"/>
          </a:p>
        </p:txBody>
      </p:sp>
    </p:spTree>
    <p:extLst>
      <p:ext uri="{BB962C8B-B14F-4D97-AF65-F5344CB8AC3E}">
        <p14:creationId xmlns:p14="http://schemas.microsoft.com/office/powerpoint/2010/main" val="272830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DCC84-22A2-4873-9ED8-C285EE19F4C7}" type="slidenum">
              <a:rPr lang="zh-CN" altLang="en-US" smtClean="0"/>
              <a:t>8</a:t>
            </a:fld>
            <a:endParaRPr lang="zh-CN" altLang="en-US"/>
          </a:p>
        </p:txBody>
      </p:sp>
    </p:spTree>
    <p:extLst>
      <p:ext uri="{BB962C8B-B14F-4D97-AF65-F5344CB8AC3E}">
        <p14:creationId xmlns:p14="http://schemas.microsoft.com/office/powerpoint/2010/main" val="290141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DCC84-22A2-4873-9ED8-C285EE19F4C7}" type="slidenum">
              <a:rPr lang="zh-CN" altLang="en-US" smtClean="0"/>
              <a:t>9</a:t>
            </a:fld>
            <a:endParaRPr lang="zh-CN" altLang="en-US"/>
          </a:p>
        </p:txBody>
      </p:sp>
    </p:spTree>
    <p:extLst>
      <p:ext uri="{BB962C8B-B14F-4D97-AF65-F5344CB8AC3E}">
        <p14:creationId xmlns:p14="http://schemas.microsoft.com/office/powerpoint/2010/main" val="161224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DCC84-22A2-4873-9ED8-C285EE19F4C7}" type="slidenum">
              <a:rPr lang="zh-CN" altLang="en-US" smtClean="0"/>
              <a:t>15</a:t>
            </a:fld>
            <a:endParaRPr lang="zh-CN" altLang="en-US"/>
          </a:p>
        </p:txBody>
      </p:sp>
    </p:spTree>
    <p:extLst>
      <p:ext uri="{BB962C8B-B14F-4D97-AF65-F5344CB8AC3E}">
        <p14:creationId xmlns:p14="http://schemas.microsoft.com/office/powerpoint/2010/main" val="1191586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DCC84-22A2-4873-9ED8-C285EE19F4C7}" type="slidenum">
              <a:rPr lang="zh-CN" altLang="en-US" smtClean="0"/>
              <a:t>17</a:t>
            </a:fld>
            <a:endParaRPr lang="zh-CN" altLang="en-US"/>
          </a:p>
        </p:txBody>
      </p:sp>
    </p:spTree>
    <p:extLst>
      <p:ext uri="{BB962C8B-B14F-4D97-AF65-F5344CB8AC3E}">
        <p14:creationId xmlns:p14="http://schemas.microsoft.com/office/powerpoint/2010/main" val="382935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lvl1pPr>
              <a:defRPr/>
            </a:lvl1pPr>
          </a:lstStyle>
          <a:p>
            <a:fld id="{4CA0D6B4-7ADE-41D0-B9CF-5EB03B43953D}" type="datetime1">
              <a:rPr lang="es-ES" altLang="zh-CN" smtClean="0"/>
              <a:t>24/09/2018</a:t>
            </a:fld>
            <a:endParaRPr lang="es-ES" altLang="zh-CN"/>
          </a:p>
        </p:txBody>
      </p:sp>
      <p:sp>
        <p:nvSpPr>
          <p:cNvPr id="5" name="4 Marcador de pie de página"/>
          <p:cNvSpPr>
            <a:spLocks noGrp="1"/>
          </p:cNvSpPr>
          <p:nvPr>
            <p:ph type="ftr" sz="quarter" idx="11"/>
          </p:nvPr>
        </p:nvSpPr>
        <p:spPr/>
        <p:txBody>
          <a:bodyPr/>
          <a:lstStyle>
            <a:lvl1pPr>
              <a:defRPr/>
            </a:lvl1pPr>
          </a:lstStyle>
          <a:p>
            <a:endParaRPr lang="zh-CN" altLang="zh-CN"/>
          </a:p>
        </p:txBody>
      </p:sp>
      <p:sp>
        <p:nvSpPr>
          <p:cNvPr id="6" name="5 Marcador de número de diapositiva"/>
          <p:cNvSpPr>
            <a:spLocks noGrp="1"/>
          </p:cNvSpPr>
          <p:nvPr>
            <p:ph type="sldNum" sz="quarter" idx="12"/>
          </p:nvPr>
        </p:nvSpPr>
        <p:spPr/>
        <p:txBody>
          <a:bodyPr/>
          <a:lstStyle>
            <a:lvl1pPr>
              <a:defRPr/>
            </a:lvl1pPr>
          </a:lstStyle>
          <a:p>
            <a:fld id="{C5281F3F-47FD-42D1-9511-60911F17C6E5}" type="slidenum">
              <a:rPr lang="es-ES" altLang="zh-CN"/>
              <a:pPr/>
              <a:t>‹#›</a:t>
            </a:fld>
            <a:endParaRPr lang="es-E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fld id="{F6C6DA75-55A1-42BD-A976-63A9434F12BE}" type="datetime1">
              <a:rPr lang="es-ES" altLang="zh-CN" smtClean="0"/>
              <a:t>24/09/2018</a:t>
            </a:fld>
            <a:endParaRPr lang="es-ES" altLang="zh-CN"/>
          </a:p>
        </p:txBody>
      </p:sp>
      <p:sp>
        <p:nvSpPr>
          <p:cNvPr id="5" name="4 Marcador de pie de página"/>
          <p:cNvSpPr>
            <a:spLocks noGrp="1"/>
          </p:cNvSpPr>
          <p:nvPr>
            <p:ph type="ftr" sz="quarter" idx="11"/>
          </p:nvPr>
        </p:nvSpPr>
        <p:spPr/>
        <p:txBody>
          <a:bodyPr/>
          <a:lstStyle>
            <a:lvl1pPr>
              <a:defRPr/>
            </a:lvl1pPr>
          </a:lstStyle>
          <a:p>
            <a:endParaRPr lang="zh-CN" altLang="zh-CN"/>
          </a:p>
        </p:txBody>
      </p:sp>
      <p:sp>
        <p:nvSpPr>
          <p:cNvPr id="6" name="5 Marcador de número de diapositiva"/>
          <p:cNvSpPr>
            <a:spLocks noGrp="1"/>
          </p:cNvSpPr>
          <p:nvPr>
            <p:ph type="sldNum" sz="quarter" idx="12"/>
          </p:nvPr>
        </p:nvSpPr>
        <p:spPr/>
        <p:txBody>
          <a:bodyPr/>
          <a:lstStyle>
            <a:lvl1pPr>
              <a:defRPr/>
            </a:lvl1pPr>
          </a:lstStyle>
          <a:p>
            <a:fld id="{45E466DB-BE23-4AC7-8C4F-5531C663AFD5}" type="slidenum">
              <a:rPr lang="es-ES" altLang="zh-CN"/>
              <a:pPr/>
              <a:t>‹#›</a:t>
            </a:fld>
            <a:endParaRPr lang="es-E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fld id="{D60C6E96-5C53-4A03-888E-CE84B981D56D}" type="datetime1">
              <a:rPr lang="es-ES" altLang="zh-CN" smtClean="0"/>
              <a:t>24/09/2018</a:t>
            </a:fld>
            <a:endParaRPr lang="es-ES" altLang="zh-CN"/>
          </a:p>
        </p:txBody>
      </p:sp>
      <p:sp>
        <p:nvSpPr>
          <p:cNvPr id="5" name="4 Marcador de pie de página"/>
          <p:cNvSpPr>
            <a:spLocks noGrp="1"/>
          </p:cNvSpPr>
          <p:nvPr>
            <p:ph type="ftr" sz="quarter" idx="11"/>
          </p:nvPr>
        </p:nvSpPr>
        <p:spPr/>
        <p:txBody>
          <a:bodyPr/>
          <a:lstStyle>
            <a:lvl1pPr>
              <a:defRPr/>
            </a:lvl1pPr>
          </a:lstStyle>
          <a:p>
            <a:endParaRPr lang="zh-CN" altLang="zh-CN"/>
          </a:p>
        </p:txBody>
      </p:sp>
      <p:sp>
        <p:nvSpPr>
          <p:cNvPr id="6" name="5 Marcador de número de diapositiva"/>
          <p:cNvSpPr>
            <a:spLocks noGrp="1"/>
          </p:cNvSpPr>
          <p:nvPr>
            <p:ph type="sldNum" sz="quarter" idx="12"/>
          </p:nvPr>
        </p:nvSpPr>
        <p:spPr/>
        <p:txBody>
          <a:bodyPr/>
          <a:lstStyle>
            <a:lvl1pPr>
              <a:defRPr/>
            </a:lvl1pPr>
          </a:lstStyle>
          <a:p>
            <a:fld id="{FF79B567-1005-432B-AC1C-7FCCE17BF115}" type="slidenum">
              <a:rPr lang="es-ES" altLang="zh-CN"/>
              <a:pPr/>
              <a:t>‹#›</a:t>
            </a:fld>
            <a:endParaRPr lang="es-E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fld id="{55E22874-30B6-4497-9618-6BB2BD7525D1}" type="datetime1">
              <a:rPr lang="es-ES" altLang="zh-CN" smtClean="0"/>
              <a:t>24/09/2018</a:t>
            </a:fld>
            <a:endParaRPr lang="es-ES" altLang="zh-CN"/>
          </a:p>
        </p:txBody>
      </p:sp>
      <p:sp>
        <p:nvSpPr>
          <p:cNvPr id="5" name="4 Marcador de pie de página"/>
          <p:cNvSpPr>
            <a:spLocks noGrp="1"/>
          </p:cNvSpPr>
          <p:nvPr>
            <p:ph type="ftr" sz="quarter" idx="11"/>
          </p:nvPr>
        </p:nvSpPr>
        <p:spPr/>
        <p:txBody>
          <a:bodyPr/>
          <a:lstStyle>
            <a:lvl1pPr>
              <a:defRPr/>
            </a:lvl1pPr>
          </a:lstStyle>
          <a:p>
            <a:endParaRPr lang="zh-CN" altLang="zh-CN"/>
          </a:p>
        </p:txBody>
      </p:sp>
      <p:sp>
        <p:nvSpPr>
          <p:cNvPr id="6" name="5 Marcador de número de diapositiva"/>
          <p:cNvSpPr>
            <a:spLocks noGrp="1"/>
          </p:cNvSpPr>
          <p:nvPr>
            <p:ph type="sldNum" sz="quarter" idx="12"/>
          </p:nvPr>
        </p:nvSpPr>
        <p:spPr/>
        <p:txBody>
          <a:bodyPr/>
          <a:lstStyle>
            <a:lvl1pPr>
              <a:defRPr/>
            </a:lvl1pPr>
          </a:lstStyle>
          <a:p>
            <a:fld id="{D1C8999C-4DE9-40A8-A48B-498F76107A89}" type="slidenum">
              <a:rPr lang="es-ES" altLang="zh-CN"/>
              <a:pPr/>
              <a:t>‹#›</a:t>
            </a:fld>
            <a:endParaRPr lang="es-E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fld id="{AD083BCE-3073-4C77-B179-9BF02A906B4D}" type="datetime1">
              <a:rPr lang="es-ES" altLang="zh-CN" smtClean="0"/>
              <a:t>24/09/2018</a:t>
            </a:fld>
            <a:endParaRPr lang="es-ES" altLang="zh-CN"/>
          </a:p>
        </p:txBody>
      </p:sp>
      <p:sp>
        <p:nvSpPr>
          <p:cNvPr id="5" name="4 Marcador de pie de página"/>
          <p:cNvSpPr>
            <a:spLocks noGrp="1"/>
          </p:cNvSpPr>
          <p:nvPr>
            <p:ph type="ftr" sz="quarter" idx="11"/>
          </p:nvPr>
        </p:nvSpPr>
        <p:spPr/>
        <p:txBody>
          <a:bodyPr/>
          <a:lstStyle>
            <a:lvl1pPr>
              <a:defRPr/>
            </a:lvl1pPr>
          </a:lstStyle>
          <a:p>
            <a:endParaRPr lang="zh-CN" altLang="zh-CN"/>
          </a:p>
        </p:txBody>
      </p:sp>
      <p:sp>
        <p:nvSpPr>
          <p:cNvPr id="6" name="5 Marcador de número de diapositiva"/>
          <p:cNvSpPr>
            <a:spLocks noGrp="1"/>
          </p:cNvSpPr>
          <p:nvPr>
            <p:ph type="sldNum" sz="quarter" idx="12"/>
          </p:nvPr>
        </p:nvSpPr>
        <p:spPr/>
        <p:txBody>
          <a:bodyPr/>
          <a:lstStyle>
            <a:lvl1pPr>
              <a:defRPr/>
            </a:lvl1pPr>
          </a:lstStyle>
          <a:p>
            <a:fld id="{1E324D58-1DBB-4FFA-B590-6FB399B46B6D}" type="slidenum">
              <a:rPr lang="es-ES" altLang="zh-CN"/>
              <a:pPr/>
              <a:t>‹#›</a:t>
            </a:fld>
            <a:endParaRPr lang="es-E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3 Marcador de fecha"/>
          <p:cNvSpPr>
            <a:spLocks noGrp="1"/>
          </p:cNvSpPr>
          <p:nvPr>
            <p:ph type="dt" sz="half" idx="10"/>
          </p:nvPr>
        </p:nvSpPr>
        <p:spPr/>
        <p:txBody>
          <a:bodyPr/>
          <a:lstStyle>
            <a:lvl1pPr>
              <a:defRPr/>
            </a:lvl1pPr>
          </a:lstStyle>
          <a:p>
            <a:fld id="{4F200365-F2BC-49FF-991D-C5924795755D}" type="datetime1">
              <a:rPr lang="es-ES" altLang="zh-CN" smtClean="0"/>
              <a:t>24/09/2018</a:t>
            </a:fld>
            <a:endParaRPr lang="es-ES" altLang="zh-CN"/>
          </a:p>
        </p:txBody>
      </p:sp>
      <p:sp>
        <p:nvSpPr>
          <p:cNvPr id="6" name="4 Marcador de pie de página"/>
          <p:cNvSpPr>
            <a:spLocks noGrp="1"/>
          </p:cNvSpPr>
          <p:nvPr>
            <p:ph type="ftr" sz="quarter" idx="11"/>
          </p:nvPr>
        </p:nvSpPr>
        <p:spPr/>
        <p:txBody>
          <a:bodyPr/>
          <a:lstStyle>
            <a:lvl1pPr>
              <a:defRPr/>
            </a:lvl1pPr>
          </a:lstStyle>
          <a:p>
            <a:endParaRPr lang="zh-CN" altLang="zh-CN"/>
          </a:p>
        </p:txBody>
      </p:sp>
      <p:sp>
        <p:nvSpPr>
          <p:cNvPr id="7" name="5 Marcador de número de diapositiva"/>
          <p:cNvSpPr>
            <a:spLocks noGrp="1"/>
          </p:cNvSpPr>
          <p:nvPr>
            <p:ph type="sldNum" sz="quarter" idx="12"/>
          </p:nvPr>
        </p:nvSpPr>
        <p:spPr/>
        <p:txBody>
          <a:bodyPr/>
          <a:lstStyle>
            <a:lvl1pPr>
              <a:defRPr/>
            </a:lvl1pPr>
          </a:lstStyle>
          <a:p>
            <a:fld id="{1B28D2AB-7A72-4A43-B7F3-9B88B4ED2359}" type="slidenum">
              <a:rPr lang="es-ES" altLang="zh-CN"/>
              <a:pPr/>
              <a:t>‹#›</a:t>
            </a:fld>
            <a:endParaRPr lang="es-E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3 Marcador de fecha"/>
          <p:cNvSpPr>
            <a:spLocks noGrp="1"/>
          </p:cNvSpPr>
          <p:nvPr>
            <p:ph type="dt" sz="half" idx="10"/>
          </p:nvPr>
        </p:nvSpPr>
        <p:spPr/>
        <p:txBody>
          <a:bodyPr/>
          <a:lstStyle>
            <a:lvl1pPr>
              <a:defRPr/>
            </a:lvl1pPr>
          </a:lstStyle>
          <a:p>
            <a:fld id="{605B8730-4757-4134-AFD8-BF4F4446B02F}" type="datetime1">
              <a:rPr lang="es-ES" altLang="zh-CN" smtClean="0"/>
              <a:t>24/09/2018</a:t>
            </a:fld>
            <a:endParaRPr lang="es-ES" altLang="zh-CN"/>
          </a:p>
        </p:txBody>
      </p:sp>
      <p:sp>
        <p:nvSpPr>
          <p:cNvPr id="8" name="4 Marcador de pie de página"/>
          <p:cNvSpPr>
            <a:spLocks noGrp="1"/>
          </p:cNvSpPr>
          <p:nvPr>
            <p:ph type="ftr" sz="quarter" idx="11"/>
          </p:nvPr>
        </p:nvSpPr>
        <p:spPr/>
        <p:txBody>
          <a:bodyPr/>
          <a:lstStyle>
            <a:lvl1pPr>
              <a:defRPr/>
            </a:lvl1pPr>
          </a:lstStyle>
          <a:p>
            <a:endParaRPr lang="zh-CN" altLang="zh-CN"/>
          </a:p>
        </p:txBody>
      </p:sp>
      <p:sp>
        <p:nvSpPr>
          <p:cNvPr id="9" name="5 Marcador de número de diapositiva"/>
          <p:cNvSpPr>
            <a:spLocks noGrp="1"/>
          </p:cNvSpPr>
          <p:nvPr>
            <p:ph type="sldNum" sz="quarter" idx="12"/>
          </p:nvPr>
        </p:nvSpPr>
        <p:spPr/>
        <p:txBody>
          <a:bodyPr/>
          <a:lstStyle>
            <a:lvl1pPr>
              <a:defRPr/>
            </a:lvl1pPr>
          </a:lstStyle>
          <a:p>
            <a:fld id="{250DBCA4-C356-4C11-B71F-9A92156D208E}" type="slidenum">
              <a:rPr lang="es-ES" altLang="zh-CN"/>
              <a:pPr/>
              <a:t>‹#›</a:t>
            </a:fld>
            <a:endParaRPr lang="es-E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3 Marcador de fecha"/>
          <p:cNvSpPr>
            <a:spLocks noGrp="1"/>
          </p:cNvSpPr>
          <p:nvPr>
            <p:ph type="dt" sz="half" idx="10"/>
          </p:nvPr>
        </p:nvSpPr>
        <p:spPr/>
        <p:txBody>
          <a:bodyPr/>
          <a:lstStyle>
            <a:lvl1pPr>
              <a:defRPr/>
            </a:lvl1pPr>
          </a:lstStyle>
          <a:p>
            <a:fld id="{0237275A-9E7D-4EE0-A3EF-3C080AECB505}" type="datetime1">
              <a:rPr lang="es-ES" altLang="zh-CN" smtClean="0"/>
              <a:t>24/09/2018</a:t>
            </a:fld>
            <a:endParaRPr lang="es-ES" altLang="zh-CN"/>
          </a:p>
        </p:txBody>
      </p:sp>
      <p:sp>
        <p:nvSpPr>
          <p:cNvPr id="4" name="4 Marcador de pie de página"/>
          <p:cNvSpPr>
            <a:spLocks noGrp="1"/>
          </p:cNvSpPr>
          <p:nvPr>
            <p:ph type="ftr" sz="quarter" idx="11"/>
          </p:nvPr>
        </p:nvSpPr>
        <p:spPr/>
        <p:txBody>
          <a:bodyPr/>
          <a:lstStyle>
            <a:lvl1pPr>
              <a:defRPr/>
            </a:lvl1pPr>
          </a:lstStyle>
          <a:p>
            <a:endParaRPr lang="zh-CN" altLang="zh-CN"/>
          </a:p>
        </p:txBody>
      </p:sp>
      <p:sp>
        <p:nvSpPr>
          <p:cNvPr id="5" name="5 Marcador de número de diapositiva"/>
          <p:cNvSpPr>
            <a:spLocks noGrp="1"/>
          </p:cNvSpPr>
          <p:nvPr>
            <p:ph type="sldNum" sz="quarter" idx="12"/>
          </p:nvPr>
        </p:nvSpPr>
        <p:spPr/>
        <p:txBody>
          <a:bodyPr/>
          <a:lstStyle>
            <a:lvl1pPr>
              <a:defRPr/>
            </a:lvl1pPr>
          </a:lstStyle>
          <a:p>
            <a:fld id="{BA33202A-3D74-4E23-A39D-6AE2E1BEA8A3}" type="slidenum">
              <a:rPr lang="es-ES" altLang="zh-CN"/>
              <a:pPr/>
              <a:t>‹#›</a:t>
            </a:fld>
            <a:endParaRPr lang="es-E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fld id="{31322F09-121D-4892-A274-454AA836E40E}" type="datetime1">
              <a:rPr lang="es-ES" altLang="zh-CN" smtClean="0"/>
              <a:t>24/09/2018</a:t>
            </a:fld>
            <a:endParaRPr lang="es-ES" altLang="zh-CN"/>
          </a:p>
        </p:txBody>
      </p:sp>
      <p:sp>
        <p:nvSpPr>
          <p:cNvPr id="3" name="4 Marcador de pie de página"/>
          <p:cNvSpPr>
            <a:spLocks noGrp="1"/>
          </p:cNvSpPr>
          <p:nvPr>
            <p:ph type="ftr" sz="quarter" idx="11"/>
          </p:nvPr>
        </p:nvSpPr>
        <p:spPr/>
        <p:txBody>
          <a:bodyPr/>
          <a:lstStyle>
            <a:lvl1pPr>
              <a:defRPr/>
            </a:lvl1pPr>
          </a:lstStyle>
          <a:p>
            <a:endParaRPr lang="zh-CN" altLang="zh-CN"/>
          </a:p>
        </p:txBody>
      </p:sp>
      <p:sp>
        <p:nvSpPr>
          <p:cNvPr id="4" name="5 Marcador de número de diapositiva"/>
          <p:cNvSpPr>
            <a:spLocks noGrp="1"/>
          </p:cNvSpPr>
          <p:nvPr>
            <p:ph type="sldNum" sz="quarter" idx="12"/>
          </p:nvPr>
        </p:nvSpPr>
        <p:spPr/>
        <p:txBody>
          <a:bodyPr/>
          <a:lstStyle>
            <a:lvl1pPr>
              <a:defRPr/>
            </a:lvl1pPr>
          </a:lstStyle>
          <a:p>
            <a:fld id="{34CAE7E8-6B20-4C09-97A2-1A47F33BDEB3}" type="slidenum">
              <a:rPr lang="es-ES" altLang="zh-CN"/>
              <a:pPr/>
              <a:t>‹#›</a:t>
            </a:fld>
            <a:endParaRPr lang="es-E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fld id="{E6790B37-F6C2-44DF-9C9D-A368E40AFA33}" type="datetime1">
              <a:rPr lang="es-ES" altLang="zh-CN" smtClean="0"/>
              <a:t>24/09/2018</a:t>
            </a:fld>
            <a:endParaRPr lang="es-ES" altLang="zh-CN"/>
          </a:p>
        </p:txBody>
      </p:sp>
      <p:sp>
        <p:nvSpPr>
          <p:cNvPr id="6" name="4 Marcador de pie de página"/>
          <p:cNvSpPr>
            <a:spLocks noGrp="1"/>
          </p:cNvSpPr>
          <p:nvPr>
            <p:ph type="ftr" sz="quarter" idx="11"/>
          </p:nvPr>
        </p:nvSpPr>
        <p:spPr/>
        <p:txBody>
          <a:bodyPr/>
          <a:lstStyle>
            <a:lvl1pPr>
              <a:defRPr/>
            </a:lvl1pPr>
          </a:lstStyle>
          <a:p>
            <a:endParaRPr lang="zh-CN" altLang="zh-CN"/>
          </a:p>
        </p:txBody>
      </p:sp>
      <p:sp>
        <p:nvSpPr>
          <p:cNvPr id="7" name="5 Marcador de número de diapositiva"/>
          <p:cNvSpPr>
            <a:spLocks noGrp="1"/>
          </p:cNvSpPr>
          <p:nvPr>
            <p:ph type="sldNum" sz="quarter" idx="12"/>
          </p:nvPr>
        </p:nvSpPr>
        <p:spPr/>
        <p:txBody>
          <a:bodyPr/>
          <a:lstStyle>
            <a:lvl1pPr>
              <a:defRPr/>
            </a:lvl1pPr>
          </a:lstStyle>
          <a:p>
            <a:fld id="{AE2912DE-C8D6-4438-9029-5C2AA9632C8C}" type="slidenum">
              <a:rPr lang="es-ES" altLang="zh-CN"/>
              <a:pPr/>
              <a:t>‹#›</a:t>
            </a:fld>
            <a:endParaRPr lang="es-E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fld id="{AB0F5B0E-C256-4092-B258-A71AE8425EC4}" type="datetime1">
              <a:rPr lang="es-ES" altLang="zh-CN" smtClean="0"/>
              <a:t>24/09/2018</a:t>
            </a:fld>
            <a:endParaRPr lang="es-ES" altLang="zh-CN"/>
          </a:p>
        </p:txBody>
      </p:sp>
      <p:sp>
        <p:nvSpPr>
          <p:cNvPr id="6" name="4 Marcador de pie de página"/>
          <p:cNvSpPr>
            <a:spLocks noGrp="1"/>
          </p:cNvSpPr>
          <p:nvPr>
            <p:ph type="ftr" sz="quarter" idx="11"/>
          </p:nvPr>
        </p:nvSpPr>
        <p:spPr/>
        <p:txBody>
          <a:bodyPr/>
          <a:lstStyle>
            <a:lvl1pPr>
              <a:defRPr/>
            </a:lvl1pPr>
          </a:lstStyle>
          <a:p>
            <a:endParaRPr lang="zh-CN" altLang="zh-CN"/>
          </a:p>
        </p:txBody>
      </p:sp>
      <p:sp>
        <p:nvSpPr>
          <p:cNvPr id="7" name="5 Marcador de número de diapositiva"/>
          <p:cNvSpPr>
            <a:spLocks noGrp="1"/>
          </p:cNvSpPr>
          <p:nvPr>
            <p:ph type="sldNum" sz="quarter" idx="12"/>
          </p:nvPr>
        </p:nvSpPr>
        <p:spPr/>
        <p:txBody>
          <a:bodyPr/>
          <a:lstStyle>
            <a:lvl1pPr>
              <a:defRPr/>
            </a:lvl1pPr>
          </a:lstStyle>
          <a:p>
            <a:fld id="{BF72FC96-0765-4A9C-AAE8-15AD4C26644F}" type="slidenum">
              <a:rPr lang="es-ES" altLang="zh-CN"/>
              <a:pPr/>
              <a:t>‹#›</a:t>
            </a:fld>
            <a:endParaRPr lang="es-E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ltLang="zh-CN" smtClean="0"/>
              <a:t>Haga clic para modificar el estilo de título del patrón</a:t>
            </a:r>
          </a:p>
        </p:txBody>
      </p:sp>
      <p:sp>
        <p:nvSpPr>
          <p:cNvPr id="1027" name="2 Marcador de texto"/>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ltLang="zh-CN" smtClean="0"/>
              <a:t>Haga clic para modificar el estilo de texto del patrón</a:t>
            </a:r>
          </a:p>
          <a:p>
            <a:pPr lvl="1"/>
            <a:r>
              <a:rPr lang="es-ES" altLang="zh-CN" smtClean="0"/>
              <a:t>Segundo nivel</a:t>
            </a:r>
          </a:p>
          <a:p>
            <a:pPr lvl="2"/>
            <a:r>
              <a:rPr lang="es-ES" altLang="zh-CN" smtClean="0"/>
              <a:t>Tercer nivel</a:t>
            </a:r>
          </a:p>
          <a:p>
            <a:pPr lvl="3"/>
            <a:r>
              <a:rPr lang="es-ES" altLang="zh-CN" smtClean="0"/>
              <a:t>Cuarto nivel</a:t>
            </a:r>
          </a:p>
          <a:p>
            <a:pPr lvl="4"/>
            <a:r>
              <a:rPr lang="es-ES" altLang="zh-CN" smtClean="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68B3315C-86FC-4157-AD36-0692BF4542AD}" type="datetime1">
              <a:rPr lang="es-ES" altLang="zh-CN" smtClean="0"/>
              <a:t>24/09/2018</a:t>
            </a:fld>
            <a:endParaRPr lang="es-ES" altLang="zh-CN"/>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zh-CN" altLang="zh-CN"/>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5408BFCF-18D1-49E2-BCFA-6E5D7139F884}" type="slidenum">
              <a:rPr lang="es-ES" altLang="zh-CN"/>
              <a:pPr/>
              <a:t>‹#›</a:t>
            </a:fld>
            <a:endParaRPr lang="es-E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25.png"/><Relationship Id="rId7"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eg"/><Relationship Id="rId7"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1492250"/>
            <a:ext cx="3912054" cy="2590849"/>
          </a:xfrm>
          <a:prstGeom prst="rect">
            <a:avLst/>
          </a:prstGeom>
          <a:effectLst>
            <a:softEdge rad="635000"/>
          </a:effectLst>
        </p:spPr>
      </p:pic>
      <p:sp>
        <p:nvSpPr>
          <p:cNvPr id="4" name="1 Título"/>
          <p:cNvSpPr txBox="1">
            <a:spLocks/>
          </p:cNvSpPr>
          <p:nvPr/>
        </p:nvSpPr>
        <p:spPr bwMode="auto">
          <a:xfrm>
            <a:off x="398463" y="628650"/>
            <a:ext cx="4521200" cy="863600"/>
          </a:xfrm>
          <a:prstGeom prst="rect">
            <a:avLst/>
          </a:prstGeom>
          <a:noFill/>
          <a:ln w="9525">
            <a:noFill/>
            <a:miter lim="800000"/>
            <a:headEnd/>
            <a:tailEnd/>
          </a:ln>
        </p:spPr>
        <p:txBody>
          <a:bodyPr anchor="ctr"/>
          <a:lstStyle/>
          <a:p>
            <a:pPr>
              <a:lnSpc>
                <a:spcPts val="5763"/>
              </a:lnSpc>
            </a:pPr>
            <a:endParaRPr lang="es-HN" sz="4900" b="1" dirty="0">
              <a:solidFill>
                <a:srgbClr val="7030A0"/>
              </a:solidFill>
              <a:latin typeface="Rockwell" pitchFamily="18" charset="0"/>
            </a:endParaRPr>
          </a:p>
        </p:txBody>
      </p:sp>
      <p:sp>
        <p:nvSpPr>
          <p:cNvPr id="5" name="2 Marcador de contenido"/>
          <p:cNvSpPr txBox="1">
            <a:spLocks/>
          </p:cNvSpPr>
          <p:nvPr/>
        </p:nvSpPr>
        <p:spPr>
          <a:xfrm>
            <a:off x="3155513" y="5085184"/>
            <a:ext cx="3025080" cy="648072"/>
          </a:xfrm>
          <a:prstGeom prst="rect">
            <a:avLst/>
          </a:prstGeom>
        </p:spPr>
        <p:txBody>
          <a:bodyPr>
            <a:noAutofit/>
          </a:bodyPr>
          <a:lstStyle/>
          <a:p>
            <a:pPr algn="ctr">
              <a:spcBef>
                <a:spcPct val="20000"/>
              </a:spcBef>
              <a:buFont typeface="Arial" charset="0"/>
              <a:buNone/>
            </a:pPr>
            <a:r>
              <a:rPr lang="zh-CN" altLang="en-US" sz="1600" dirty="0" smtClean="0">
                <a:solidFill>
                  <a:srgbClr val="7F7F7F"/>
                </a:solidFill>
                <a:latin typeface="微软雅黑" panose="020B0503020204020204" pitchFamily="34" charset="-122"/>
                <a:ea typeface="微软雅黑" panose="020B0503020204020204" pitchFamily="34" charset="-122"/>
              </a:rPr>
              <a:t>北京易迈医疗科技有限公司</a:t>
            </a:r>
            <a:endParaRPr lang="en-US" altLang="zh-CN" sz="1600" dirty="0" smtClean="0">
              <a:solidFill>
                <a:srgbClr val="7F7F7F"/>
              </a:solidFill>
              <a:latin typeface="微软雅黑" panose="020B0503020204020204" pitchFamily="34" charset="-122"/>
              <a:ea typeface="微软雅黑" panose="020B0503020204020204" pitchFamily="34" charset="-122"/>
            </a:endParaRPr>
          </a:p>
          <a:p>
            <a:pPr algn="ctr">
              <a:spcBef>
                <a:spcPct val="20000"/>
              </a:spcBef>
              <a:buFont typeface="Arial" charset="0"/>
              <a:buNone/>
            </a:pPr>
            <a:r>
              <a:rPr lang="en-US" altLang="zh-CN" sz="1600" dirty="0" smtClean="0">
                <a:solidFill>
                  <a:srgbClr val="7F7F7F"/>
                </a:solidFill>
                <a:latin typeface="微软雅黑" panose="020B0503020204020204" pitchFamily="34" charset="-122"/>
                <a:ea typeface="微软雅黑" panose="020B0503020204020204" pitchFamily="34" charset="-122"/>
              </a:rPr>
              <a:t> </a:t>
            </a:r>
            <a:r>
              <a:rPr lang="en-US" altLang="zh-CN" sz="1600" dirty="0" smtClean="0">
                <a:solidFill>
                  <a:srgbClr val="7F7F7F"/>
                </a:solidFill>
                <a:latin typeface="微软雅黑" panose="020B0503020204020204" pitchFamily="34" charset="-122"/>
                <a:ea typeface="微软雅黑" panose="020B0503020204020204" pitchFamily="34" charset="-122"/>
              </a:rPr>
              <a:t>2018.09</a:t>
            </a:r>
            <a:endParaRPr lang="en-US" sz="1600" dirty="0">
              <a:solidFill>
                <a:srgbClr val="7F7F7F"/>
              </a:solidFill>
              <a:latin typeface="微软雅黑" panose="020B0503020204020204" pitchFamily="34" charset="-122"/>
              <a:ea typeface="微软雅黑" panose="020B0503020204020204" pitchFamily="34" charset="-122"/>
            </a:endParaRPr>
          </a:p>
        </p:txBody>
      </p:sp>
      <p:pic>
        <p:nvPicPr>
          <p:cNvPr id="2" name="Picture 2" descr="C:\Users\user\Desktop\易迈\OK\透底log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205" y="6000767"/>
            <a:ext cx="1469616" cy="586779"/>
          </a:xfrm>
          <a:prstGeom prst="rect">
            <a:avLst/>
          </a:prstGeom>
          <a:noFill/>
          <a:extLst>
            <a:ext uri="{909E8E84-426E-40DD-AFC4-6F175D3DCCD1}">
              <a14:hiddenFill xmlns:a14="http://schemas.microsoft.com/office/drawing/2010/main">
                <a:solidFill>
                  <a:srgbClr val="FFFFFF"/>
                </a:solidFill>
              </a14:hiddenFill>
            </a:ext>
          </a:extLst>
        </p:spPr>
      </p:pic>
      <p:sp>
        <p:nvSpPr>
          <p:cNvPr id="9" name="1 Título"/>
          <p:cNvSpPr txBox="1">
            <a:spLocks/>
          </p:cNvSpPr>
          <p:nvPr/>
        </p:nvSpPr>
        <p:spPr bwMode="auto">
          <a:xfrm>
            <a:off x="251520" y="490165"/>
            <a:ext cx="6062158" cy="1233635"/>
          </a:xfrm>
          <a:prstGeom prst="rect">
            <a:avLst/>
          </a:prstGeom>
          <a:noFill/>
          <a:ln w="9525">
            <a:noFill/>
            <a:miter lim="800000"/>
            <a:headEnd/>
            <a:tailEnd/>
          </a:ln>
        </p:spPr>
        <p:txBody>
          <a:bodyPr anchor="ctr"/>
          <a:lstStyle/>
          <a:p>
            <a:pPr>
              <a:lnSpc>
                <a:spcPts val="5763"/>
              </a:lnSpc>
            </a:pPr>
            <a:r>
              <a:rPr lang="zh-CN" altLang="en-US" sz="2800" b="1" dirty="0" smtClean="0">
                <a:solidFill>
                  <a:srgbClr val="404040"/>
                </a:solidFill>
                <a:latin typeface="微软雅黑 Light" panose="020B0502040204020203" pitchFamily="34" charset="-122"/>
                <a:ea typeface="微软雅黑 Light" panose="020B0502040204020203" pitchFamily="34" charset="-122"/>
              </a:rPr>
              <a:t>连续听诊</a:t>
            </a:r>
            <a:r>
              <a:rPr lang="zh-CN" altLang="en-US" sz="2800" b="1" dirty="0" smtClean="0">
                <a:solidFill>
                  <a:srgbClr val="404040"/>
                </a:solidFill>
                <a:latin typeface="微软雅黑 Light" panose="020B0502040204020203" pitchFamily="34" charset="-122"/>
                <a:ea typeface="微软雅黑 Light" panose="020B0502040204020203" pitchFamily="34" charset="-122"/>
              </a:rPr>
              <a:t>记录仪与人工智能技术在</a:t>
            </a:r>
            <a:endParaRPr lang="en-US" altLang="zh-CN" sz="2800" b="1" dirty="0" smtClean="0">
              <a:solidFill>
                <a:srgbClr val="404040"/>
              </a:solidFill>
              <a:latin typeface="微软雅黑 Light" panose="020B0502040204020203" pitchFamily="34" charset="-122"/>
              <a:ea typeface="微软雅黑 Light" panose="020B0502040204020203" pitchFamily="34" charset="-122"/>
            </a:endParaRPr>
          </a:p>
          <a:p>
            <a:pPr>
              <a:lnSpc>
                <a:spcPts val="5763"/>
              </a:lnSpc>
            </a:pPr>
            <a:r>
              <a:rPr lang="zh-CN" altLang="en-US" sz="2800" b="1" dirty="0" smtClean="0">
                <a:solidFill>
                  <a:srgbClr val="404040"/>
                </a:solidFill>
                <a:latin typeface="微软雅黑 Light" panose="020B0502040204020203" pitchFamily="34" charset="-122"/>
                <a:ea typeface="微软雅黑 Light" panose="020B0502040204020203" pitchFamily="34" charset="-122"/>
              </a:rPr>
              <a:t>重症监护病房（</a:t>
            </a:r>
            <a:r>
              <a:rPr lang="en-US" altLang="zh-CN" sz="2800" b="1" dirty="0" smtClean="0">
                <a:solidFill>
                  <a:srgbClr val="404040"/>
                </a:solidFill>
                <a:latin typeface="微软雅黑 Light" panose="020B0502040204020203" pitchFamily="34" charset="-122"/>
                <a:ea typeface="微软雅黑 Light" panose="020B0502040204020203" pitchFamily="34" charset="-122"/>
              </a:rPr>
              <a:t>ICU</a:t>
            </a:r>
            <a:r>
              <a:rPr lang="zh-CN" altLang="en-US" sz="2800" b="1" dirty="0" smtClean="0">
                <a:solidFill>
                  <a:srgbClr val="404040"/>
                </a:solidFill>
                <a:latin typeface="微软雅黑 Light" panose="020B0502040204020203" pitchFamily="34" charset="-122"/>
                <a:ea typeface="微软雅黑 Light" panose="020B0502040204020203" pitchFamily="34" charset="-122"/>
              </a:rPr>
              <a:t>）中</a:t>
            </a:r>
            <a:r>
              <a:rPr lang="zh-CN" altLang="en-US" sz="2800" b="1" dirty="0" smtClean="0">
                <a:solidFill>
                  <a:srgbClr val="404040"/>
                </a:solidFill>
                <a:latin typeface="微软雅黑 Light" panose="020B0502040204020203" pitchFamily="34" charset="-122"/>
                <a:ea typeface="微软雅黑 Light" panose="020B0502040204020203" pitchFamily="34" charset="-122"/>
              </a:rPr>
              <a:t>的应用</a:t>
            </a:r>
            <a:endParaRPr lang="es-HN" sz="2800" b="1" dirty="0">
              <a:solidFill>
                <a:srgbClr val="7030A0"/>
              </a:solidFill>
              <a:latin typeface="微软雅黑 Light" panose="020B0502040204020203" pitchFamily="34" charset="-122"/>
              <a:ea typeface="微软雅黑 Light" panose="020B0502040204020203"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user\Desktop\易迈\OK\透底logo\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55884" y="123070"/>
            <a:ext cx="4148163" cy="863600"/>
          </a:xfrm>
          <a:prstGeom prst="rect">
            <a:avLst/>
          </a:prstGeom>
        </p:spPr>
        <p:txBody>
          <a:bodyPr anchor="ctr"/>
          <a:lstStyle/>
          <a:p>
            <a:pPr>
              <a:lnSpc>
                <a:spcPts val="5763"/>
              </a:lnSpc>
            </a:pPr>
            <a:r>
              <a:rPr lang="en-US" altLang="zh-CN" sz="2800" dirty="0" smtClean="0">
                <a:solidFill>
                  <a:srgbClr val="404040"/>
                </a:solidFill>
                <a:latin typeface="微软雅黑 Light" panose="020B0502040204020203" pitchFamily="34" charset="-122"/>
                <a:ea typeface="微软雅黑 Light" panose="020B0502040204020203" pitchFamily="34" charset="-122"/>
              </a:rPr>
              <a:t>AI</a:t>
            </a:r>
            <a:r>
              <a:rPr lang="zh-CN" altLang="en-US" sz="2800" dirty="0" smtClean="0">
                <a:solidFill>
                  <a:srgbClr val="404040"/>
                </a:solidFill>
                <a:latin typeface="微软雅黑 Light" panose="020B0502040204020203" pitchFamily="34" charset="-122"/>
                <a:ea typeface="微软雅黑 Light" panose="020B0502040204020203" pitchFamily="34" charset="-122"/>
              </a:rPr>
              <a:t>自动</a:t>
            </a:r>
            <a:r>
              <a:rPr lang="zh-CN" altLang="en-US" sz="2800" dirty="0">
                <a:solidFill>
                  <a:srgbClr val="404040"/>
                </a:solidFill>
                <a:latin typeface="微软雅黑 Light" panose="020B0502040204020203" pitchFamily="34" charset="-122"/>
                <a:ea typeface="微软雅黑 Light" panose="020B0502040204020203" pitchFamily="34" charset="-122"/>
              </a:rPr>
              <a:t>识别肠鸣</a:t>
            </a:r>
            <a:r>
              <a:rPr lang="zh-CN" altLang="en-US" sz="2800" dirty="0" smtClean="0">
                <a:solidFill>
                  <a:srgbClr val="404040"/>
                </a:solidFill>
                <a:latin typeface="微软雅黑 Light" panose="020B0502040204020203" pitchFamily="34" charset="-122"/>
                <a:ea typeface="微软雅黑 Light" panose="020B0502040204020203" pitchFamily="34" charset="-122"/>
              </a:rPr>
              <a:t>音</a:t>
            </a:r>
            <a:r>
              <a:rPr lang="en-US" altLang="zh-CN" sz="2800" dirty="0" smtClean="0">
                <a:solidFill>
                  <a:srgbClr val="404040"/>
                </a:solidFill>
                <a:latin typeface="微软雅黑 Light" panose="020B0502040204020203" pitchFamily="34" charset="-122"/>
                <a:ea typeface="微软雅黑 Light" panose="020B0502040204020203" pitchFamily="34" charset="-122"/>
              </a:rPr>
              <a:t>—</a:t>
            </a:r>
            <a:r>
              <a:rPr lang="zh-CN" altLang="en-US" sz="2800" dirty="0" smtClean="0">
                <a:solidFill>
                  <a:srgbClr val="404040"/>
                </a:solidFill>
                <a:latin typeface="微软雅黑 Light" panose="020B0502040204020203" pitchFamily="34" charset="-122"/>
                <a:ea typeface="微软雅黑 Light" panose="020B0502040204020203" pitchFamily="34" charset="-122"/>
              </a:rPr>
              <a:t>数据</a:t>
            </a:r>
            <a:endParaRPr lang="es-HN" sz="2800" dirty="0">
              <a:solidFill>
                <a:srgbClr val="FFC000"/>
              </a:solidFill>
              <a:latin typeface="微软雅黑 Light" panose="020B0502040204020203" pitchFamily="34" charset="-122"/>
              <a:ea typeface="微软雅黑 Light" panose="020B0502040204020203" pitchFamily="34" charset="-122"/>
            </a:endParaRPr>
          </a:p>
        </p:txBody>
      </p:sp>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pic>
        <p:nvPicPr>
          <p:cNvPr id="40" name="jishuitan_20170329_48_db8_12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30399" y="3234994"/>
            <a:ext cx="609600" cy="609600"/>
          </a:xfrm>
          <a:prstGeom prst="rect">
            <a:avLst/>
          </a:prstGeom>
        </p:spPr>
      </p:pic>
      <p:sp>
        <p:nvSpPr>
          <p:cNvPr id="2" name="灯片编号占位符 1"/>
          <p:cNvSpPr>
            <a:spLocks noGrp="1"/>
          </p:cNvSpPr>
          <p:nvPr>
            <p:ph type="sldNum" sz="quarter" idx="12"/>
          </p:nvPr>
        </p:nvSpPr>
        <p:spPr/>
        <p:txBody>
          <a:bodyPr/>
          <a:lstStyle/>
          <a:p>
            <a:fld id="{C5281F3F-47FD-42D1-9511-60911F17C6E5}" type="slidenum">
              <a:rPr lang="es-ES" altLang="zh-CN" smtClean="0"/>
              <a:pPr/>
              <a:t>10</a:t>
            </a:fld>
            <a:endParaRPr lang="es-ES" altLang="zh-CN"/>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2160" y="3418106"/>
            <a:ext cx="2514455" cy="1065984"/>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2160" y="2337533"/>
            <a:ext cx="2522751" cy="1069501"/>
          </a:xfrm>
          <a:prstGeom prst="rect">
            <a:avLst/>
          </a:prstGeom>
        </p:spPr>
      </p:pic>
      <p:sp>
        <p:nvSpPr>
          <p:cNvPr id="17" name="文本框 16"/>
          <p:cNvSpPr txBox="1"/>
          <p:nvPr/>
        </p:nvSpPr>
        <p:spPr>
          <a:xfrm>
            <a:off x="6553200" y="4713312"/>
            <a:ext cx="1800200" cy="369332"/>
          </a:xfrm>
          <a:prstGeom prst="rect">
            <a:avLst/>
          </a:prstGeom>
          <a:noFill/>
        </p:spPr>
        <p:txBody>
          <a:bodyPr wrap="square" rtlCol="0">
            <a:spAutoFit/>
          </a:bodyPr>
          <a:lstStyle/>
          <a:p>
            <a:r>
              <a:rPr lang="zh-CN" altLang="en-US" dirty="0"/>
              <a:t>肠鸣</a:t>
            </a:r>
            <a:r>
              <a:rPr lang="zh-CN" altLang="en-US" dirty="0" smtClean="0"/>
              <a:t>音波形</a:t>
            </a:r>
            <a:endParaRPr lang="zh-CN" altLang="en-US" dirty="0"/>
          </a:p>
        </p:txBody>
      </p:sp>
      <p:sp>
        <p:nvSpPr>
          <p:cNvPr id="70" name="文本框 69"/>
          <p:cNvSpPr txBox="1"/>
          <p:nvPr/>
        </p:nvSpPr>
        <p:spPr>
          <a:xfrm>
            <a:off x="1717974" y="4715852"/>
            <a:ext cx="2274091" cy="369332"/>
          </a:xfrm>
          <a:prstGeom prst="rect">
            <a:avLst/>
          </a:prstGeom>
          <a:noFill/>
        </p:spPr>
        <p:txBody>
          <a:bodyPr wrap="square" rtlCol="0">
            <a:spAutoFit/>
          </a:bodyPr>
          <a:lstStyle/>
          <a:p>
            <a:r>
              <a:rPr lang="zh-CN" altLang="en-US" dirty="0"/>
              <a:t>肠鸣</a:t>
            </a:r>
            <a:r>
              <a:rPr lang="zh-CN" altLang="en-US" dirty="0" smtClean="0"/>
              <a:t>音标注工具</a:t>
            </a:r>
            <a:endParaRPr lang="zh-CN" altLang="en-US" dirty="0"/>
          </a:p>
        </p:txBody>
      </p:sp>
      <p:pic>
        <p:nvPicPr>
          <p:cNvPr id="36" name="图片 35" descr="C:\Users\ChenPing\AppData\Local\Temp\1531295516(1).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20" y="2218949"/>
            <a:ext cx="5208270" cy="2376170"/>
          </a:xfrm>
          <a:prstGeom prst="rect">
            <a:avLst/>
          </a:prstGeom>
          <a:noFill/>
          <a:ln>
            <a:noFill/>
          </a:ln>
        </p:spPr>
      </p:pic>
    </p:spTree>
    <p:extLst>
      <p:ext uri="{BB962C8B-B14F-4D97-AF65-F5344CB8AC3E}">
        <p14:creationId xmlns:p14="http://schemas.microsoft.com/office/powerpoint/2010/main" val="585931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0"/>
                                        </p:tgtEl>
                                      </p:cBhvr>
                                    </p:cmd>
                                  </p:childTnLst>
                                </p:cTn>
                              </p:par>
                            </p:childTnLst>
                          </p:cTn>
                        </p:par>
                      </p:childTnLst>
                    </p:cTn>
                  </p:par>
                </p:childTnLst>
              </p:cTn>
              <p:nextCondLst>
                <p:cond evt="onClick" delay="0">
                  <p:tgtEl>
                    <p:spTgt spid="40"/>
                  </p:tgtEl>
                </p:cond>
              </p:nextCondLst>
            </p:seq>
            <p:audio>
              <p:cMediaNode vol="80000">
                <p:cTn id="7" fill="hold" display="0">
                  <p:stCondLst>
                    <p:cond delay="indefinite"/>
                  </p:stCondLst>
                  <p:endCondLst>
                    <p:cond evt="onStopAudio" delay="0">
                      <p:tgtEl>
                        <p:sldTgt/>
                      </p:tgtEl>
                    </p:cond>
                  </p:endCondLst>
                </p:cTn>
                <p:tgtEl>
                  <p:spTgt spid="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user\Desktop\易迈\OK\透底log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55884" y="123070"/>
            <a:ext cx="4148163" cy="863600"/>
          </a:xfrm>
          <a:prstGeom prst="rect">
            <a:avLst/>
          </a:prstGeom>
        </p:spPr>
        <p:txBody>
          <a:bodyPr anchor="ctr"/>
          <a:lstStyle/>
          <a:p>
            <a:pPr>
              <a:lnSpc>
                <a:spcPts val="5763"/>
              </a:lnSpc>
            </a:pPr>
            <a:r>
              <a:rPr lang="en-US" altLang="zh-CN" sz="2800" dirty="0" smtClean="0">
                <a:solidFill>
                  <a:srgbClr val="404040"/>
                </a:solidFill>
                <a:latin typeface="微软雅黑 Light" panose="020B0502040204020203" pitchFamily="34" charset="-122"/>
                <a:ea typeface="微软雅黑 Light" panose="020B0502040204020203" pitchFamily="34" charset="-122"/>
              </a:rPr>
              <a:t>AI</a:t>
            </a:r>
            <a:r>
              <a:rPr lang="zh-CN" altLang="en-US" sz="2800" dirty="0" smtClean="0">
                <a:solidFill>
                  <a:srgbClr val="404040"/>
                </a:solidFill>
                <a:latin typeface="微软雅黑 Light" panose="020B0502040204020203" pitchFamily="34" charset="-122"/>
                <a:ea typeface="微软雅黑 Light" panose="020B0502040204020203" pitchFamily="34" charset="-122"/>
              </a:rPr>
              <a:t>自动</a:t>
            </a:r>
            <a:r>
              <a:rPr lang="zh-CN" altLang="en-US" sz="2800" dirty="0">
                <a:solidFill>
                  <a:srgbClr val="404040"/>
                </a:solidFill>
                <a:latin typeface="微软雅黑 Light" panose="020B0502040204020203" pitchFamily="34" charset="-122"/>
                <a:ea typeface="微软雅黑 Light" panose="020B0502040204020203" pitchFamily="34" charset="-122"/>
              </a:rPr>
              <a:t>识别肠鸣</a:t>
            </a:r>
            <a:r>
              <a:rPr lang="zh-CN" altLang="en-US" sz="2800" dirty="0" smtClean="0">
                <a:solidFill>
                  <a:srgbClr val="404040"/>
                </a:solidFill>
                <a:latin typeface="微软雅黑 Light" panose="020B0502040204020203" pitchFamily="34" charset="-122"/>
                <a:ea typeface="微软雅黑 Light" panose="020B0502040204020203" pitchFamily="34" charset="-122"/>
              </a:rPr>
              <a:t>音</a:t>
            </a:r>
            <a:r>
              <a:rPr lang="en-US" altLang="zh-CN" sz="2800" dirty="0" smtClean="0">
                <a:solidFill>
                  <a:srgbClr val="404040"/>
                </a:solidFill>
                <a:latin typeface="微软雅黑 Light" panose="020B0502040204020203" pitchFamily="34" charset="-122"/>
                <a:ea typeface="微软雅黑 Light" panose="020B0502040204020203" pitchFamily="34" charset="-122"/>
              </a:rPr>
              <a:t>—</a:t>
            </a:r>
            <a:r>
              <a:rPr lang="zh-CN" altLang="en-US" sz="2800" dirty="0" smtClean="0">
                <a:solidFill>
                  <a:srgbClr val="404040"/>
                </a:solidFill>
                <a:latin typeface="微软雅黑 Light" panose="020B0502040204020203" pitchFamily="34" charset="-122"/>
                <a:ea typeface="微软雅黑 Light" panose="020B0502040204020203" pitchFamily="34" charset="-122"/>
              </a:rPr>
              <a:t>算法</a:t>
            </a:r>
            <a:endParaRPr lang="es-HN" sz="2800" dirty="0">
              <a:solidFill>
                <a:srgbClr val="FFC000"/>
              </a:solidFill>
              <a:latin typeface="微软雅黑 Light" panose="020B0502040204020203" pitchFamily="34" charset="-122"/>
              <a:ea typeface="微软雅黑 Light" panose="020B0502040204020203" pitchFamily="34" charset="-122"/>
            </a:endParaRPr>
          </a:p>
        </p:txBody>
      </p:sp>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2" name="灯片编号占位符 1"/>
          <p:cNvSpPr>
            <a:spLocks noGrp="1"/>
          </p:cNvSpPr>
          <p:nvPr>
            <p:ph type="sldNum" sz="quarter" idx="12"/>
          </p:nvPr>
        </p:nvSpPr>
        <p:spPr/>
        <p:txBody>
          <a:bodyPr/>
          <a:lstStyle/>
          <a:p>
            <a:fld id="{C5281F3F-47FD-42D1-9511-60911F17C6E5}" type="slidenum">
              <a:rPr lang="es-ES" altLang="zh-CN" smtClean="0"/>
              <a:pPr/>
              <a:t>11</a:t>
            </a:fld>
            <a:endParaRPr lang="es-ES" altLang="zh-CN"/>
          </a:p>
        </p:txBody>
      </p:sp>
      <p:pic>
        <p:nvPicPr>
          <p:cNvPr id="37" name="图片 36"/>
          <p:cNvPicPr/>
          <p:nvPr/>
        </p:nvPicPr>
        <p:blipFill rotWithShape="1">
          <a:blip r:embed="rId3" cstate="print">
            <a:extLst>
              <a:ext uri="{28A0092B-C50C-407E-A947-70E740481C1C}">
                <a14:useLocalDpi xmlns:a14="http://schemas.microsoft.com/office/drawing/2010/main" val="0"/>
              </a:ext>
            </a:extLst>
          </a:blip>
          <a:srcRect t="50875" b="7643"/>
          <a:stretch/>
        </p:blipFill>
        <p:spPr bwMode="auto">
          <a:xfrm>
            <a:off x="1889212" y="1966930"/>
            <a:ext cx="5207000" cy="1438910"/>
          </a:xfrm>
          <a:prstGeom prst="rect">
            <a:avLst/>
          </a:prstGeom>
          <a:noFill/>
          <a:ln>
            <a:noFill/>
          </a:ln>
          <a:extLst>
            <a:ext uri="{53640926-AAD7-44D8-BBD7-CCE9431645EC}">
              <a14:shadowObscured xmlns:a14="http://schemas.microsoft.com/office/drawing/2010/main"/>
            </a:ext>
          </a:extLst>
        </p:spPr>
      </p:pic>
      <p:pic>
        <p:nvPicPr>
          <p:cNvPr id="38" name="图片 37"/>
          <p:cNvPicPr/>
          <p:nvPr/>
        </p:nvPicPr>
        <p:blipFill rotWithShape="1">
          <a:blip r:embed="rId4" cstate="print">
            <a:extLst>
              <a:ext uri="{28A0092B-C50C-407E-A947-70E740481C1C}">
                <a14:useLocalDpi xmlns:a14="http://schemas.microsoft.com/office/drawing/2010/main" val="0"/>
              </a:ext>
            </a:extLst>
          </a:blip>
          <a:srcRect b="15346"/>
          <a:stretch/>
        </p:blipFill>
        <p:spPr bwMode="auto">
          <a:xfrm>
            <a:off x="2771800" y="4023274"/>
            <a:ext cx="3009900" cy="11449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4857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user\Desktop\易迈\OK\透底log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55884" y="123070"/>
            <a:ext cx="4148163" cy="863600"/>
          </a:xfrm>
          <a:prstGeom prst="rect">
            <a:avLst/>
          </a:prstGeom>
        </p:spPr>
        <p:txBody>
          <a:bodyPr anchor="ctr"/>
          <a:lstStyle/>
          <a:p>
            <a:pPr>
              <a:lnSpc>
                <a:spcPts val="5763"/>
              </a:lnSpc>
            </a:pPr>
            <a:r>
              <a:rPr lang="en-US" altLang="zh-CN" sz="2800" dirty="0" smtClean="0">
                <a:solidFill>
                  <a:srgbClr val="404040"/>
                </a:solidFill>
                <a:latin typeface="微软雅黑 Light" panose="020B0502040204020203" pitchFamily="34" charset="-122"/>
                <a:ea typeface="微软雅黑 Light" panose="020B0502040204020203" pitchFamily="34" charset="-122"/>
              </a:rPr>
              <a:t>AI</a:t>
            </a:r>
            <a:r>
              <a:rPr lang="zh-CN" altLang="en-US" sz="2800" dirty="0" smtClean="0">
                <a:solidFill>
                  <a:srgbClr val="404040"/>
                </a:solidFill>
                <a:latin typeface="微软雅黑 Light" panose="020B0502040204020203" pitchFamily="34" charset="-122"/>
                <a:ea typeface="微软雅黑 Light" panose="020B0502040204020203" pitchFamily="34" charset="-122"/>
              </a:rPr>
              <a:t>自动</a:t>
            </a:r>
            <a:r>
              <a:rPr lang="zh-CN" altLang="en-US" sz="2800" dirty="0">
                <a:solidFill>
                  <a:srgbClr val="404040"/>
                </a:solidFill>
                <a:latin typeface="微软雅黑 Light" panose="020B0502040204020203" pitchFamily="34" charset="-122"/>
                <a:ea typeface="微软雅黑 Light" panose="020B0502040204020203" pitchFamily="34" charset="-122"/>
              </a:rPr>
              <a:t>识别肠鸣</a:t>
            </a:r>
            <a:r>
              <a:rPr lang="zh-CN" altLang="en-US" sz="2800" dirty="0" smtClean="0">
                <a:solidFill>
                  <a:srgbClr val="404040"/>
                </a:solidFill>
                <a:latin typeface="微软雅黑 Light" panose="020B0502040204020203" pitchFamily="34" charset="-122"/>
                <a:ea typeface="微软雅黑 Light" panose="020B0502040204020203" pitchFamily="34" charset="-122"/>
              </a:rPr>
              <a:t>音</a:t>
            </a:r>
            <a:r>
              <a:rPr lang="en-US" altLang="zh-CN" sz="2800" dirty="0" smtClean="0">
                <a:solidFill>
                  <a:srgbClr val="404040"/>
                </a:solidFill>
                <a:latin typeface="微软雅黑 Light" panose="020B0502040204020203" pitchFamily="34" charset="-122"/>
                <a:ea typeface="微软雅黑 Light" panose="020B0502040204020203" pitchFamily="34" charset="-122"/>
              </a:rPr>
              <a:t>—</a:t>
            </a:r>
            <a:r>
              <a:rPr lang="zh-CN" altLang="en-US" sz="2800" dirty="0" smtClean="0">
                <a:solidFill>
                  <a:srgbClr val="404040"/>
                </a:solidFill>
                <a:latin typeface="微软雅黑 Light" panose="020B0502040204020203" pitchFamily="34" charset="-122"/>
                <a:ea typeface="微软雅黑 Light" panose="020B0502040204020203" pitchFamily="34" charset="-122"/>
              </a:rPr>
              <a:t>性能</a:t>
            </a:r>
            <a:endParaRPr lang="es-HN" sz="2800" dirty="0">
              <a:solidFill>
                <a:srgbClr val="FFC000"/>
              </a:solidFill>
              <a:latin typeface="微软雅黑 Light" panose="020B0502040204020203" pitchFamily="34" charset="-122"/>
              <a:ea typeface="微软雅黑 Light" panose="020B0502040204020203" pitchFamily="34" charset="-122"/>
            </a:endParaRPr>
          </a:p>
        </p:txBody>
      </p:sp>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2" name="灯片编号占位符 1"/>
          <p:cNvSpPr>
            <a:spLocks noGrp="1"/>
          </p:cNvSpPr>
          <p:nvPr>
            <p:ph type="sldNum" sz="quarter" idx="12"/>
          </p:nvPr>
        </p:nvSpPr>
        <p:spPr/>
        <p:txBody>
          <a:bodyPr/>
          <a:lstStyle/>
          <a:p>
            <a:fld id="{C5281F3F-47FD-42D1-9511-60911F17C6E5}" type="slidenum">
              <a:rPr lang="es-ES" altLang="zh-CN" smtClean="0"/>
              <a:pPr/>
              <a:t>12</a:t>
            </a:fld>
            <a:endParaRPr lang="es-ES" altLang="zh-CN"/>
          </a:p>
        </p:txBody>
      </p:sp>
      <mc:AlternateContent xmlns:mc="http://schemas.openxmlformats.org/markup-compatibility/2006">
        <mc:Choice xmlns:a14="http://schemas.microsoft.com/office/drawing/2010/main" Requires="a14">
          <p:sp>
            <p:nvSpPr>
              <p:cNvPr id="3" name="矩形 2"/>
              <p:cNvSpPr/>
              <p:nvPr/>
            </p:nvSpPr>
            <p:spPr>
              <a:xfrm>
                <a:off x="462128" y="1188654"/>
                <a:ext cx="4193364" cy="2268117"/>
              </a:xfrm>
              <a:prstGeom prst="rect">
                <a:avLst/>
              </a:prstGeom>
            </p:spPr>
            <p:txBody>
              <a:bodyPr wrap="square">
                <a:spAutoFit/>
              </a:bodyPr>
              <a:lstStyle/>
              <a:p>
                <a:pPr indent="180340" algn="just">
                  <a:spcAft>
                    <a:spcPts val="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𝑆𝑒𝑛𝑠𝑖𝑡𝑖𝑣𝑖𝑡𝑦</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𝑇𝑃</m:t>
                          </m:r>
                        </m:num>
                        <m:den>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𝐹𝑁</m:t>
                          </m:r>
                        </m:den>
                      </m:f>
                    </m:oMath>
                  </m:oMathPara>
                </a14:m>
                <a:endParaRPr lang="zh-CN" altLang="zh-CN" dirty="0">
                  <a:effectLst/>
                  <a:latin typeface="Times New Roman" panose="02020603050405020304" pitchFamily="18" charset="0"/>
                  <a:ea typeface="MS Mincho"/>
                  <a:cs typeface="Times New Roman" panose="02020603050405020304" pitchFamily="18" charset="0"/>
                </a:endParaRPr>
              </a:p>
              <a:p>
                <a:pPr indent="180340" algn="just">
                  <a:spcAft>
                    <a:spcPts val="0"/>
                  </a:spcAft>
                </a:pPr>
                <a:r>
                  <a:rPr lang="en-US" altLang="zh-CN" dirty="0">
                    <a:latin typeface="Times New Roman" panose="02020603050405020304" pitchFamily="18" charset="0"/>
                    <a:cs typeface="Times New Roman" panose="02020603050405020304" pitchFamily="18" charset="0"/>
                  </a:rPr>
                  <a:t> </a:t>
                </a:r>
                <a:endParaRPr lang="zh-CN" altLang="zh-CN" dirty="0">
                  <a:effectLst/>
                  <a:latin typeface="Times New Roman" panose="02020603050405020304" pitchFamily="18" charset="0"/>
                  <a:ea typeface="MS Mincho"/>
                  <a:cs typeface="Times New Roman" panose="02020603050405020304" pitchFamily="18" charset="0"/>
                </a:endParaRPr>
              </a:p>
              <a:p>
                <a:pPr indent="180340" algn="just">
                  <a:spcAft>
                    <a:spcPts val="0"/>
                  </a:spcAft>
                </a:pPr>
                <a14:m>
                  <m:oMathPara xmlns:m="http://schemas.openxmlformats.org/officeDocument/2006/math">
                    <m:oMathParaPr>
                      <m:jc m:val="centerGroup"/>
                    </m:oMathParaPr>
                    <m:oMath xmlns:m="http://schemas.openxmlformats.org/officeDocument/2006/math">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𝑆𝑝𝑒𝑐𝑖𝑓𝑖𝑐𝑖𝑡𝑦</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𝑇𝑁</m:t>
                          </m:r>
                        </m:num>
                        <m:den>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𝐹𝑃</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𝑇𝑁</m:t>
                          </m:r>
                        </m:den>
                      </m:f>
                    </m:oMath>
                  </m:oMathPara>
                </a14:m>
                <a:endParaRPr lang="zh-CN" altLang="zh-CN" dirty="0">
                  <a:effectLst/>
                  <a:latin typeface="Times New Roman" panose="02020603050405020304" pitchFamily="18" charset="0"/>
                  <a:ea typeface="MS Mincho"/>
                  <a:cs typeface="Times New Roman" panose="02020603050405020304" pitchFamily="18" charset="0"/>
                </a:endParaRPr>
              </a:p>
              <a:p>
                <a:pPr indent="180340" algn="just">
                  <a:spcAft>
                    <a:spcPts val="0"/>
                  </a:spcAft>
                </a:pPr>
                <a:r>
                  <a:rPr lang="en-US" altLang="zh-CN" dirty="0">
                    <a:latin typeface="Times New Roman" panose="02020603050405020304" pitchFamily="18" charset="0"/>
                    <a:cs typeface="Times New Roman" panose="02020603050405020304" pitchFamily="18" charset="0"/>
                  </a:rPr>
                  <a:t> </a:t>
                </a:r>
                <a:endParaRPr lang="zh-CN" altLang="zh-CN" dirty="0">
                  <a:effectLst/>
                  <a:latin typeface="Times New Roman" panose="02020603050405020304" pitchFamily="18" charset="0"/>
                  <a:ea typeface="MS Mincho"/>
                  <a:cs typeface="Times New Roman" panose="02020603050405020304" pitchFamily="18" charset="0"/>
                </a:endParaRPr>
              </a:p>
              <a:p>
                <a:pPr indent="180340" algn="just">
                  <a:spcAft>
                    <a:spcPts val="0"/>
                  </a:spcAft>
                </a:pPr>
                <a14:m>
                  <m:oMathPara xmlns:m="http://schemas.openxmlformats.org/officeDocument/2006/math">
                    <m:oMathParaPr>
                      <m:jc m:val="centerGroup"/>
                    </m:oMathParaPr>
                    <m:oMath xmlns:m="http://schemas.openxmlformats.org/officeDocument/2006/math">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𝐴𝑐𝑐𝑢𝑟𝑎𝑐𝑦</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𝑇𝑁</m:t>
                          </m:r>
                        </m:num>
                        <m:den>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𝑇𝑃</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𝐹𝑁</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𝐹𝑃</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ea typeface="Cambria Math" panose="02040503050406030204" pitchFamily="18" charset="0"/>
                              <a:cs typeface="Times New Roman" panose="02020603050405020304" pitchFamily="18" charset="0"/>
                            </a:rPr>
                            <m:t>𝑇𝑁</m:t>
                          </m:r>
                        </m:den>
                      </m:f>
                    </m:oMath>
                  </m:oMathPara>
                </a14:m>
                <a:endParaRPr lang="zh-CN" altLang="zh-CN" dirty="0">
                  <a:effectLst/>
                  <a:latin typeface="Times New Roman" panose="02020603050405020304" pitchFamily="18" charset="0"/>
                  <a:ea typeface="MS Mincho"/>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462128" y="1188654"/>
                <a:ext cx="4193364" cy="2268117"/>
              </a:xfrm>
              <a:prstGeom prst="rect">
                <a:avLst/>
              </a:prstGeom>
              <a:blipFill rotWithShape="0">
                <a:blip r:embed="rId3"/>
                <a:stretch>
                  <a:fillRect/>
                </a:stretch>
              </a:blipFill>
            </p:spPr>
            <p:txBody>
              <a:bodyPr/>
              <a:lstStyle/>
              <a:p>
                <a:r>
                  <a:rPr lang="zh-CN" alt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192925887"/>
              </p:ext>
            </p:extLst>
          </p:nvPr>
        </p:nvGraphicFramePr>
        <p:xfrm>
          <a:off x="3889835" y="3774883"/>
          <a:ext cx="4818313" cy="2011680"/>
        </p:xfrm>
        <a:graphic>
          <a:graphicData uri="http://schemas.openxmlformats.org/drawingml/2006/table">
            <a:tbl>
              <a:tblPr firstRow="1" firstCol="1" bandRow="1">
                <a:tableStyleId>{5C22544A-7EE6-4342-B048-85BDC9FD1C3A}</a:tableStyleId>
              </a:tblPr>
              <a:tblGrid>
                <a:gridCol w="709084"/>
                <a:gridCol w="1146295"/>
                <a:gridCol w="1169124"/>
                <a:gridCol w="686255"/>
                <a:gridCol w="1107555"/>
              </a:tblGrid>
              <a:tr h="259080">
                <a:tc>
                  <a:txBody>
                    <a:bodyPr/>
                    <a:lstStyle/>
                    <a:p>
                      <a:pPr indent="0" algn="ctr"/>
                      <a:endParaRPr lang="zh-CN" sz="1100" dirty="0">
                        <a:effectLst/>
                        <a:latin typeface="Cambria" panose="02040503050406030204" pitchFamily="18" charset="0"/>
                      </a:endParaRPr>
                    </a:p>
                  </a:txBody>
                  <a:tcPr marL="68580" marR="68580" marT="0" marB="0" anchor="ctr"/>
                </a:tc>
                <a:tc>
                  <a:txBody>
                    <a:bodyPr/>
                    <a:lstStyle/>
                    <a:p>
                      <a:pPr indent="0" algn="ctr">
                        <a:spcAft>
                          <a:spcPts val="0"/>
                        </a:spcAft>
                      </a:pPr>
                      <a:r>
                        <a:rPr lang="en-US" sz="1100" dirty="0">
                          <a:effectLst/>
                        </a:rPr>
                        <a:t>Sensitivity</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Specificity</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Accuracy</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Counting Error</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r>
              <a:tr h="350520">
                <a:tc>
                  <a:txBody>
                    <a:bodyPr/>
                    <a:lstStyle/>
                    <a:p>
                      <a:pPr indent="0" algn="ctr">
                        <a:spcAft>
                          <a:spcPts val="0"/>
                        </a:spcAft>
                      </a:pPr>
                      <a:r>
                        <a:rPr lang="en-US" sz="1100" dirty="0">
                          <a:effectLst/>
                        </a:rPr>
                        <a:t>Doctor1</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17.5%</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94.1%</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82.5%</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49.5%</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r>
              <a:tr h="350520">
                <a:tc>
                  <a:txBody>
                    <a:bodyPr/>
                    <a:lstStyle/>
                    <a:p>
                      <a:pPr indent="0" algn="ctr">
                        <a:spcAft>
                          <a:spcPts val="0"/>
                        </a:spcAft>
                      </a:pPr>
                      <a:r>
                        <a:rPr lang="en-US" sz="1100" dirty="0">
                          <a:effectLst/>
                        </a:rPr>
                        <a:t>Doctor2</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90.1%</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83.9%</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84.8%</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80.2%</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r>
              <a:tr h="350520">
                <a:tc>
                  <a:txBody>
                    <a:bodyPr/>
                    <a:lstStyle/>
                    <a:p>
                      <a:pPr indent="0" algn="ctr">
                        <a:spcAft>
                          <a:spcPts val="0"/>
                        </a:spcAft>
                      </a:pPr>
                      <a:r>
                        <a:rPr lang="en-US" sz="1100">
                          <a:effectLst/>
                        </a:rPr>
                        <a:t>Doctor3</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32.9%</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96.7%</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87%</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48.3%</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r>
              <a:tr h="350520">
                <a:tc>
                  <a:txBody>
                    <a:bodyPr/>
                    <a:lstStyle/>
                    <a:p>
                      <a:pPr indent="0" algn="ctr">
                        <a:spcAft>
                          <a:spcPts val="0"/>
                        </a:spcAft>
                      </a:pPr>
                      <a:r>
                        <a:rPr lang="en-US" sz="1100">
                          <a:effectLst/>
                        </a:rPr>
                        <a:t>Doctor4</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76.9%</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78.2%</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78%</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98.9%</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r>
              <a:tr h="350520">
                <a:tc>
                  <a:txBody>
                    <a:bodyPr/>
                    <a:lstStyle/>
                    <a:p>
                      <a:pPr indent="0" algn="ctr">
                        <a:spcAft>
                          <a:spcPts val="0"/>
                        </a:spcAft>
                      </a:pPr>
                      <a:r>
                        <a:rPr lang="en-US" sz="1100">
                          <a:effectLst/>
                        </a:rPr>
                        <a:t>Dolphin</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a:effectLst/>
                        </a:rPr>
                        <a:t>50.5%</a:t>
                      </a:r>
                      <a:endParaRPr lang="zh-CN" sz="110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88%</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84.3%</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c>
                  <a:txBody>
                    <a:bodyPr/>
                    <a:lstStyle/>
                    <a:p>
                      <a:pPr indent="0" algn="ctr">
                        <a:spcAft>
                          <a:spcPts val="0"/>
                        </a:spcAft>
                      </a:pPr>
                      <a:r>
                        <a:rPr lang="en-US" sz="1100" dirty="0">
                          <a:effectLst/>
                        </a:rPr>
                        <a:t>17.5%</a:t>
                      </a:r>
                      <a:endParaRPr lang="zh-CN" sz="1100" dirty="0">
                        <a:effectLst/>
                        <a:latin typeface="Times New Roman" panose="02020603050405020304" pitchFamily="18" charset="0"/>
                        <a:ea typeface="MS Mincho"/>
                        <a:cs typeface="Times New Roman" panose="02020603050405020304" pitchFamily="18" charset="0"/>
                      </a:endParaRPr>
                    </a:p>
                  </a:txBody>
                  <a:tcPr marL="68580" marR="68580" marT="0" marB="0" anchor="ctr"/>
                </a:tc>
              </a:tr>
            </a:tbl>
          </a:graphicData>
        </a:graphic>
      </p:graphicFrame>
      <p:sp>
        <p:nvSpPr>
          <p:cNvPr id="5" name="矩形 4"/>
          <p:cNvSpPr/>
          <p:nvPr/>
        </p:nvSpPr>
        <p:spPr>
          <a:xfrm>
            <a:off x="4861012" y="1515306"/>
            <a:ext cx="3384376" cy="1200329"/>
          </a:xfrm>
          <a:prstGeom prst="rect">
            <a:avLst/>
          </a:prstGeom>
        </p:spPr>
        <p:txBody>
          <a:bodyPr wrap="square">
            <a:spAutoFit/>
          </a:bodyPr>
          <a:lstStyle/>
          <a:p>
            <a:pPr indent="180340" algn="just">
              <a:spcAft>
                <a:spcPts val="0"/>
              </a:spcAft>
            </a:pPr>
            <a:r>
              <a:rPr lang="en-US" altLang="zh-CN" dirty="0" smtClean="0">
                <a:latin typeface="Times New Roman" panose="02020603050405020304" pitchFamily="18" charset="0"/>
                <a:cs typeface="Times New Roman" panose="02020603050405020304" pitchFamily="18" charset="0"/>
              </a:rPr>
              <a:t>5-fold </a:t>
            </a:r>
            <a:r>
              <a:rPr lang="en-US" altLang="zh-CN" dirty="0">
                <a:latin typeface="Times New Roman" panose="02020603050405020304" pitchFamily="18" charset="0"/>
                <a:cs typeface="Times New Roman" panose="02020603050405020304" pitchFamily="18" charset="0"/>
              </a:rPr>
              <a:t>cross-validation result shows the model’s sensitivity is 96.45%, specificity is 98.21% and accuracy is 97.6%.</a:t>
            </a:r>
            <a:endParaRPr lang="zh-CN" altLang="zh-CN" dirty="0">
              <a:effectLst/>
              <a:latin typeface="Times New Roman" panose="02020603050405020304" pitchFamily="18" charset="0"/>
              <a:ea typeface="MS Mincho"/>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矩形 6"/>
              <p:cNvSpPr/>
              <p:nvPr/>
            </p:nvSpPr>
            <p:spPr>
              <a:xfrm>
                <a:off x="0" y="4328163"/>
                <a:ext cx="4264041" cy="9051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𝐶𝑜𝑢𝑛𝑡𝑖𝑛𝑔</m:t>
                      </m:r>
                      <m:r>
                        <a:rPr lang="zh-CN" altLang="en-US" i="0">
                          <a:latin typeface="Cambria Math" panose="02040503050406030204" pitchFamily="18" charset="0"/>
                        </a:rPr>
                        <m:t> </m:t>
                      </m:r>
                      <m:r>
                        <a:rPr lang="zh-CN" altLang="en-US" i="1">
                          <a:latin typeface="Cambria Math" panose="02040503050406030204" pitchFamily="18" charset="0"/>
                        </a:rPr>
                        <m:t>𝐸𝑟𝑟𝑜𝑟</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𝐹𝑁</m:t>
                              </m:r>
                            </m:e>
                          </m:d>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𝐹𝑃</m:t>
                              </m:r>
                            </m:e>
                          </m:d>
                          <m:r>
                            <a:rPr lang="zh-CN" altLang="en-US" i="0">
                              <a:latin typeface="Cambria Math" panose="02040503050406030204" pitchFamily="18" charset="0"/>
                            </a:rPr>
                            <m:t>|</m:t>
                          </m:r>
                        </m:num>
                        <m:den>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𝐹𝑁</m:t>
                          </m:r>
                        </m:den>
                      </m:f>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0" y="4328163"/>
                <a:ext cx="4264041" cy="9051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7948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7961" r="5846" b="4979"/>
          <a:stretch/>
        </p:blipFill>
        <p:spPr>
          <a:xfrm>
            <a:off x="1616444" y="1988840"/>
            <a:ext cx="5619852" cy="2816121"/>
          </a:xfrm>
          <a:prstGeom prst="rect">
            <a:avLst/>
          </a:prstGeom>
        </p:spPr>
      </p:pic>
      <p:pic>
        <p:nvPicPr>
          <p:cNvPr id="34" name="Picture 2" descr="C:\Users\user\Desktop\易迈\OK\透底logo\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55884" y="106459"/>
            <a:ext cx="8288116" cy="863600"/>
          </a:xfrm>
          <a:prstGeom prst="rect">
            <a:avLst/>
          </a:prstGeom>
        </p:spPr>
        <p:txBody>
          <a:bodyPr anchor="ctr"/>
          <a:lstStyle/>
          <a:p>
            <a:pPr>
              <a:lnSpc>
                <a:spcPct val="150000"/>
              </a:lnSpc>
            </a:pPr>
            <a:r>
              <a:rPr lang="zh-CN" altLang="en-US" sz="2800" dirty="0">
                <a:latin typeface="微软雅黑 Light" panose="020B0502040204020203" pitchFamily="34" charset="-122"/>
                <a:ea typeface="微软雅黑 Light" panose="020B0502040204020203" pitchFamily="34" charset="-122"/>
              </a:rPr>
              <a:t>围术</a:t>
            </a:r>
            <a:r>
              <a:rPr lang="zh-CN" altLang="en-US" sz="2800" dirty="0" smtClean="0">
                <a:latin typeface="微软雅黑 Light" panose="020B0502040204020203" pitchFamily="34" charset="-122"/>
                <a:ea typeface="微软雅黑 Light" panose="020B0502040204020203" pitchFamily="34" charset="-122"/>
              </a:rPr>
              <a:t>期肠率报告</a:t>
            </a:r>
            <a:endParaRPr lang="zh-CN" altLang="en-US" sz="2800" dirty="0">
              <a:latin typeface="微软雅黑 Light" panose="020B0502040204020203" pitchFamily="34" charset="-122"/>
              <a:ea typeface="微软雅黑 Light" panose="020B0502040204020203" pitchFamily="34" charset="-122"/>
            </a:endParaRPr>
          </a:p>
        </p:txBody>
      </p:sp>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2" name="灯片编号占位符 1"/>
          <p:cNvSpPr>
            <a:spLocks noGrp="1"/>
          </p:cNvSpPr>
          <p:nvPr>
            <p:ph type="sldNum" sz="quarter" idx="12"/>
          </p:nvPr>
        </p:nvSpPr>
        <p:spPr/>
        <p:txBody>
          <a:bodyPr/>
          <a:lstStyle/>
          <a:p>
            <a:fld id="{C5281F3F-47FD-42D1-9511-60911F17C6E5}" type="slidenum">
              <a:rPr lang="es-ES" altLang="zh-CN" smtClean="0"/>
              <a:pPr/>
              <a:t>13</a:t>
            </a:fld>
            <a:endParaRPr lang="es-ES" altLang="zh-CN"/>
          </a:p>
        </p:txBody>
      </p:sp>
      <p:sp>
        <p:nvSpPr>
          <p:cNvPr id="53" name="文本框 52"/>
          <p:cNvSpPr txBox="1"/>
          <p:nvPr/>
        </p:nvSpPr>
        <p:spPr>
          <a:xfrm>
            <a:off x="4182965" y="4751383"/>
            <a:ext cx="816977" cy="276999"/>
          </a:xfrm>
          <a:prstGeom prst="rect">
            <a:avLst/>
          </a:prstGeom>
          <a:noFill/>
        </p:spPr>
        <p:txBody>
          <a:bodyPr wrap="square" rtlCol="0">
            <a:spAutoFit/>
          </a:bodyPr>
          <a:lstStyle>
            <a:defPPr>
              <a:defRPr lang="es-ES"/>
            </a:defPPr>
            <a:lvl1pPr>
              <a:defRPr sz="1200">
                <a:latin typeface="微软雅黑 Light" panose="020B0502040204020203" pitchFamily="34" charset="-122"/>
                <a:ea typeface="微软雅黑 Light" panose="020B0502040204020203" pitchFamily="34" charset="-122"/>
              </a:defRPr>
            </a:lvl1pPr>
          </a:lstStyle>
          <a:p>
            <a:r>
              <a:rPr lang="zh-CN" altLang="en-US" dirty="0"/>
              <a:t>时间</a:t>
            </a:r>
          </a:p>
        </p:txBody>
      </p:sp>
      <p:sp>
        <p:nvSpPr>
          <p:cNvPr id="71" name="文本框 70"/>
          <p:cNvSpPr txBox="1"/>
          <p:nvPr/>
        </p:nvSpPr>
        <p:spPr>
          <a:xfrm>
            <a:off x="1295749" y="2712182"/>
            <a:ext cx="412988" cy="1569660"/>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rPr>
              <a:t>每分钟肠鸣音次数</a:t>
            </a:r>
            <a:endParaRPr lang="zh-CN" altLang="en-US" sz="1200" dirty="0">
              <a:latin typeface="微软雅黑 Light" panose="020B0502040204020203" pitchFamily="34" charset="-122"/>
              <a:ea typeface="微软雅黑 Light" panose="020B0502040204020203" pitchFamily="34" charset="-122"/>
            </a:endParaRPr>
          </a:p>
        </p:txBody>
      </p:sp>
      <p:sp>
        <p:nvSpPr>
          <p:cNvPr id="64" name="右大括号 63"/>
          <p:cNvSpPr/>
          <p:nvPr/>
        </p:nvSpPr>
        <p:spPr>
          <a:xfrm>
            <a:off x="7202879" y="3998490"/>
            <a:ext cx="208307" cy="66985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右大括号 71"/>
          <p:cNvSpPr/>
          <p:nvPr/>
        </p:nvSpPr>
        <p:spPr>
          <a:xfrm>
            <a:off x="7202879" y="3241099"/>
            <a:ext cx="208307" cy="64776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右大括号 72"/>
          <p:cNvSpPr/>
          <p:nvPr/>
        </p:nvSpPr>
        <p:spPr>
          <a:xfrm>
            <a:off x="7202879" y="2291561"/>
            <a:ext cx="208307" cy="84909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文本框 73"/>
          <p:cNvSpPr txBox="1"/>
          <p:nvPr/>
        </p:nvSpPr>
        <p:spPr>
          <a:xfrm>
            <a:off x="7426980" y="4183785"/>
            <a:ext cx="1106541"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rPr>
              <a:t>肠鸣音减弱区</a:t>
            </a:r>
            <a:endParaRPr lang="zh-CN" altLang="en-US" sz="1200" dirty="0">
              <a:latin typeface="微软雅黑 Light" panose="020B0502040204020203" pitchFamily="34" charset="-122"/>
              <a:ea typeface="微软雅黑 Light" panose="020B0502040204020203" pitchFamily="34" charset="-122"/>
            </a:endParaRPr>
          </a:p>
        </p:txBody>
      </p:sp>
      <p:sp>
        <p:nvSpPr>
          <p:cNvPr id="75" name="文本框 74"/>
          <p:cNvSpPr txBox="1"/>
          <p:nvPr/>
        </p:nvSpPr>
        <p:spPr>
          <a:xfrm>
            <a:off x="7426980" y="3454471"/>
            <a:ext cx="1106541"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rPr>
              <a:t>肠鸣音正常区</a:t>
            </a:r>
            <a:endParaRPr lang="zh-CN" altLang="en-US" sz="1200" dirty="0">
              <a:latin typeface="微软雅黑 Light" panose="020B0502040204020203" pitchFamily="34" charset="-122"/>
              <a:ea typeface="微软雅黑 Light" panose="020B0502040204020203" pitchFamily="34" charset="-122"/>
            </a:endParaRPr>
          </a:p>
        </p:txBody>
      </p:sp>
      <p:sp>
        <p:nvSpPr>
          <p:cNvPr id="76" name="文本框 75"/>
          <p:cNvSpPr txBox="1"/>
          <p:nvPr/>
        </p:nvSpPr>
        <p:spPr>
          <a:xfrm>
            <a:off x="7408277" y="2587643"/>
            <a:ext cx="1106541"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rPr>
              <a:t>肠鸣音亢进区</a:t>
            </a:r>
            <a:endParaRPr lang="zh-CN" altLang="en-US" sz="1200" dirty="0">
              <a:latin typeface="微软雅黑 Light" panose="020B0502040204020203" pitchFamily="34" charset="-122"/>
              <a:ea typeface="微软雅黑 Light" panose="020B0502040204020203" pitchFamily="34" charset="-122"/>
            </a:endParaRPr>
          </a:p>
        </p:txBody>
      </p:sp>
      <p:cxnSp>
        <p:nvCxnSpPr>
          <p:cNvPr id="78" name="直接箭头连接符 77"/>
          <p:cNvCxnSpPr/>
          <p:nvPr/>
        </p:nvCxnSpPr>
        <p:spPr>
          <a:xfrm>
            <a:off x="3209353" y="3487200"/>
            <a:ext cx="243361" cy="450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495164" y="3210201"/>
            <a:ext cx="1417367"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rPr>
              <a:t>肠鸣音恢复时间点</a:t>
            </a:r>
            <a:endParaRPr lang="zh-CN" altLang="en-US" sz="12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40782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924" y="1097721"/>
            <a:ext cx="4823556" cy="2192526"/>
          </a:xfrm>
          <a:prstGeom prst="rect">
            <a:avLst/>
          </a:prstGeom>
        </p:spPr>
      </p:pic>
      <p:pic>
        <p:nvPicPr>
          <p:cNvPr id="34" name="Picture 2" descr="C:\Users\user\Desktop\易迈\OK\透底logo\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55884" y="144245"/>
            <a:ext cx="8288116" cy="863600"/>
          </a:xfrm>
          <a:prstGeom prst="rect">
            <a:avLst/>
          </a:prstGeom>
        </p:spPr>
        <p:txBody>
          <a:bodyPr anchor="ct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正常人</a:t>
            </a:r>
            <a:r>
              <a:rPr lang="en-US" altLang="zh-CN" sz="2800" dirty="0" smtClean="0">
                <a:latin typeface="微软雅黑 Light" panose="020B0502040204020203" pitchFamily="34" charset="-122"/>
                <a:ea typeface="微软雅黑 Light" panose="020B0502040204020203" pitchFamily="34" charset="-122"/>
              </a:rPr>
              <a:t>24</a:t>
            </a:r>
            <a:r>
              <a:rPr lang="zh-CN" altLang="en-US" sz="2800" dirty="0" smtClean="0">
                <a:latin typeface="微软雅黑 Light" panose="020B0502040204020203" pitchFamily="34" charset="-122"/>
                <a:ea typeface="微软雅黑 Light" panose="020B0502040204020203" pitchFamily="34" charset="-122"/>
              </a:rPr>
              <a:t>小时肠率曲线</a:t>
            </a:r>
            <a:endParaRPr lang="en-US" altLang="zh-CN" sz="2800" dirty="0">
              <a:latin typeface="微软雅黑 Light" panose="020B0502040204020203" pitchFamily="34" charset="-122"/>
              <a:ea typeface="微软雅黑 Light" panose="020B0502040204020203" pitchFamily="34" charset="-122"/>
            </a:endParaRPr>
          </a:p>
        </p:txBody>
      </p:sp>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2" name="灯片编号占位符 1"/>
          <p:cNvSpPr>
            <a:spLocks noGrp="1"/>
          </p:cNvSpPr>
          <p:nvPr>
            <p:ph type="sldNum" sz="quarter" idx="12"/>
          </p:nvPr>
        </p:nvSpPr>
        <p:spPr/>
        <p:txBody>
          <a:bodyPr/>
          <a:lstStyle/>
          <a:p>
            <a:fld id="{C5281F3F-47FD-42D1-9511-60911F17C6E5}" type="slidenum">
              <a:rPr lang="es-ES" altLang="zh-CN" smtClean="0"/>
              <a:pPr/>
              <a:t>14</a:t>
            </a:fld>
            <a:endParaRPr lang="es-ES" altLang="zh-CN"/>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246" y="1129087"/>
            <a:ext cx="4738786" cy="2153994"/>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8696" y="3328316"/>
            <a:ext cx="4698268" cy="2135577"/>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633" y="3274797"/>
            <a:ext cx="4816012" cy="2189096"/>
          </a:xfrm>
          <a:prstGeom prst="rect">
            <a:avLst/>
          </a:prstGeom>
        </p:spPr>
      </p:pic>
    </p:spTree>
    <p:extLst>
      <p:ext uri="{BB962C8B-B14F-4D97-AF65-F5344CB8AC3E}">
        <p14:creationId xmlns:p14="http://schemas.microsoft.com/office/powerpoint/2010/main" val="1202250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user\Desktop\易迈\OK\透底logo\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2" name="灯片编号占位符 1"/>
          <p:cNvSpPr>
            <a:spLocks noGrp="1"/>
          </p:cNvSpPr>
          <p:nvPr>
            <p:ph type="sldNum" sz="quarter" idx="12"/>
          </p:nvPr>
        </p:nvSpPr>
        <p:spPr/>
        <p:txBody>
          <a:bodyPr/>
          <a:lstStyle/>
          <a:p>
            <a:fld id="{C5281F3F-47FD-42D1-9511-60911F17C6E5}" type="slidenum">
              <a:rPr lang="es-ES" altLang="zh-CN" smtClean="0"/>
              <a:pPr/>
              <a:t>15</a:t>
            </a:fld>
            <a:endParaRPr lang="es-ES" altLang="zh-CN"/>
          </a:p>
        </p:txBody>
      </p:sp>
      <p:sp>
        <p:nvSpPr>
          <p:cNvPr id="35" name="1 Título"/>
          <p:cNvSpPr txBox="1">
            <a:spLocks/>
          </p:cNvSpPr>
          <p:nvPr/>
        </p:nvSpPr>
        <p:spPr>
          <a:xfrm>
            <a:off x="899592" y="134145"/>
            <a:ext cx="8036596" cy="863600"/>
          </a:xfrm>
          <a:prstGeom prst="rect">
            <a:avLst/>
          </a:prstGeom>
        </p:spPr>
        <p:txBody>
          <a:bodyPr anchor="ctr"/>
          <a:lstStyle/>
          <a:p>
            <a:pPr>
              <a:lnSpc>
                <a:spcPts val="5763"/>
              </a:lnSpc>
            </a:pPr>
            <a:r>
              <a:rPr lang="zh-CN" altLang="en-US" sz="2800" dirty="0" smtClean="0">
                <a:solidFill>
                  <a:srgbClr val="404040"/>
                </a:solidFill>
                <a:latin typeface="微软雅黑 Light" panose="020B0502040204020203" pitchFamily="34" charset="-122"/>
                <a:ea typeface="微软雅黑 Light" panose="020B0502040204020203" pitchFamily="34" charset="-122"/>
              </a:rPr>
              <a:t>专利论文</a:t>
            </a:r>
            <a:endParaRPr lang="es-HN" sz="2800" dirty="0">
              <a:solidFill>
                <a:srgbClr val="FFC000"/>
              </a:solidFill>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2610" y="1679234"/>
            <a:ext cx="1370142" cy="1938587"/>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4208" y="2376370"/>
            <a:ext cx="1406828" cy="1990493"/>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1060" y="3030166"/>
            <a:ext cx="1515802" cy="2144678"/>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086" y="1397596"/>
            <a:ext cx="1562397" cy="2198712"/>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2930" y="1396851"/>
            <a:ext cx="1583794" cy="2228824"/>
          </a:xfrm>
          <a:prstGeom prst="rect">
            <a:avLst/>
          </a:prstGeo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90022" y="2476632"/>
            <a:ext cx="1409716" cy="2036256"/>
          </a:xfrm>
          <a:prstGeom prst="rect">
            <a:avLst/>
          </a:prstGeom>
        </p:spPr>
      </p:pic>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30349" y="2476632"/>
            <a:ext cx="1437103" cy="2032636"/>
          </a:xfrm>
          <a:prstGeom prst="rect">
            <a:avLst/>
          </a:prstGeom>
        </p:spPr>
      </p:pic>
      <p:pic>
        <p:nvPicPr>
          <p:cNvPr id="13" name="图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28790" y="3282466"/>
            <a:ext cx="1532847" cy="2168794"/>
          </a:xfrm>
          <a:prstGeom prst="rect">
            <a:avLst/>
          </a:prstGeom>
        </p:spPr>
      </p:pic>
    </p:spTree>
    <p:extLst>
      <p:ext uri="{BB962C8B-B14F-4D97-AF65-F5344CB8AC3E}">
        <p14:creationId xmlns:p14="http://schemas.microsoft.com/office/powerpoint/2010/main" val="2840616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user\Desktop\易迈\OK\透底log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6113772"/>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55884" y="123070"/>
            <a:ext cx="4148163" cy="863600"/>
          </a:xfrm>
          <a:prstGeom prst="rect">
            <a:avLst/>
          </a:prstGeom>
        </p:spPr>
        <p:txBody>
          <a:bodyPr anchor="ctr"/>
          <a:lstStyle/>
          <a:p>
            <a:pPr>
              <a:lnSpc>
                <a:spcPts val="5763"/>
              </a:lnSpc>
            </a:pPr>
            <a:r>
              <a:rPr lang="zh-CN" altLang="en-US" sz="2800" dirty="0" smtClean="0">
                <a:solidFill>
                  <a:srgbClr val="404040"/>
                </a:solidFill>
                <a:latin typeface="微软雅黑 Light" panose="020B0502040204020203" pitchFamily="34" charset="-122"/>
                <a:ea typeface="微软雅黑 Light" panose="020B0502040204020203" pitchFamily="34" charset="-122"/>
              </a:rPr>
              <a:t>研究团队</a:t>
            </a:r>
            <a:endParaRPr lang="es-HN" sz="2800" dirty="0">
              <a:solidFill>
                <a:srgbClr val="FFC000"/>
              </a:solidFill>
              <a:latin typeface="微软雅黑 Light" panose="020B0502040204020203" pitchFamily="34" charset="-122"/>
              <a:ea typeface="微软雅黑 Light" panose="020B0502040204020203" pitchFamily="34" charset="-122"/>
            </a:endParaRPr>
          </a:p>
        </p:txBody>
      </p:sp>
      <p:sp>
        <p:nvSpPr>
          <p:cNvPr id="8"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5" name="Text Box 8"/>
          <p:cNvSpPr txBox="1">
            <a:spLocks noChangeArrowheads="1"/>
          </p:cNvSpPr>
          <p:nvPr/>
        </p:nvSpPr>
        <p:spPr bwMode="auto">
          <a:xfrm>
            <a:off x="902949" y="4751655"/>
            <a:ext cx="7490589"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7030A0"/>
                </a:solidFill>
                <a:latin typeface="华文中宋" panose="02010600040101010101" pitchFamily="2" charset="-122"/>
                <a:ea typeface="华文中宋" panose="02010600040101010101" pitchFamily="2" charset="-122"/>
              </a:rPr>
              <a:t>公司愿景</a:t>
            </a:r>
          </a:p>
          <a:p>
            <a:pPr eaLnBrk="1" hangingPunct="1"/>
            <a:r>
              <a:rPr lang="zh-CN" altLang="en-US" sz="2000" dirty="0">
                <a:solidFill>
                  <a:srgbClr val="7030A0"/>
                </a:solidFill>
                <a:latin typeface="华文中宋" panose="02010600040101010101" pitchFamily="2" charset="-122"/>
                <a:ea typeface="华文中宋" panose="02010600040101010101" pitchFamily="2" charset="-122"/>
              </a:rPr>
              <a:t>    以北京无线医疗与健康工程研究中心（清华大学）为依托，以医疗数字化为己任，成为国内市场领先的医疗科技企业</a:t>
            </a:r>
            <a:r>
              <a:rPr lang="zh-CN" altLang="en-US" sz="2000" dirty="0" smtClean="0">
                <a:solidFill>
                  <a:srgbClr val="7030A0"/>
                </a:solidFill>
                <a:latin typeface="华文中宋" panose="02010600040101010101" pitchFamily="2" charset="-122"/>
                <a:ea typeface="华文中宋" panose="02010600040101010101" pitchFamily="2" charset="-122"/>
              </a:rPr>
              <a:t>。</a:t>
            </a:r>
            <a:endParaRPr lang="zh-CN" altLang="en-US" sz="2000" dirty="0">
              <a:solidFill>
                <a:srgbClr val="7030A0"/>
              </a:solidFill>
              <a:latin typeface="华文中宋" panose="02010600040101010101" pitchFamily="2" charset="-122"/>
              <a:ea typeface="华文中宋" panose="02010600040101010101" pitchFamily="2" charset="-122"/>
            </a:endParaRPr>
          </a:p>
        </p:txBody>
      </p:sp>
      <p:grpSp>
        <p:nvGrpSpPr>
          <p:cNvPr id="7" name="组合 6"/>
          <p:cNvGrpSpPr/>
          <p:nvPr/>
        </p:nvGrpSpPr>
        <p:grpSpPr>
          <a:xfrm rot="604191">
            <a:off x="2995505" y="976028"/>
            <a:ext cx="1730725" cy="1705726"/>
            <a:chOff x="5305425" y="2638424"/>
            <a:chExt cx="1579563" cy="1577975"/>
          </a:xfrm>
          <a:solidFill>
            <a:srgbClr val="000000">
              <a:alpha val="60000"/>
            </a:srgbClr>
          </a:solidFill>
        </p:grpSpPr>
        <p:sp>
          <p:nvSpPr>
            <p:cNvPr id="9"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1AB8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3612769" y="2317750"/>
            <a:ext cx="2121852" cy="2098191"/>
            <a:chOff x="5102225" y="2441575"/>
            <a:chExt cx="1982788" cy="1979613"/>
          </a:xfrm>
          <a:solidFill>
            <a:srgbClr val="000000">
              <a:alpha val="60000"/>
            </a:srgbClr>
          </a:solidFill>
        </p:grpSpPr>
        <p:sp>
          <p:nvSpPr>
            <p:cNvPr id="12"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05BAC8"/>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5588795" y="2564904"/>
            <a:ext cx="1599717" cy="1593063"/>
            <a:chOff x="5803900" y="2852738"/>
            <a:chExt cx="1300163" cy="1319212"/>
          </a:xfrm>
          <a:solidFill>
            <a:srgbClr val="000000">
              <a:alpha val="60000"/>
            </a:srgbClr>
          </a:solidFill>
        </p:grpSpPr>
        <p:sp>
          <p:nvSpPr>
            <p:cNvPr id="15"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FFC000"/>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rot="1061675">
            <a:off x="2212209" y="3244438"/>
            <a:ext cx="1715783" cy="1721116"/>
            <a:chOff x="5305425" y="2638425"/>
            <a:chExt cx="1579563" cy="1577975"/>
          </a:xfrm>
          <a:solidFill>
            <a:srgbClr val="000000">
              <a:alpha val="60000"/>
            </a:srgbClr>
          </a:solidFill>
        </p:grpSpPr>
        <p:sp>
          <p:nvSpPr>
            <p:cNvPr id="18"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F1412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TextBox 51"/>
          <p:cNvSpPr txBox="1"/>
          <p:nvPr/>
        </p:nvSpPr>
        <p:spPr>
          <a:xfrm>
            <a:off x="388318" y="1255063"/>
            <a:ext cx="1965998" cy="1015663"/>
          </a:xfrm>
          <a:prstGeom prst="rect">
            <a:avLst/>
          </a:prstGeom>
          <a:noFill/>
        </p:spPr>
        <p:txBody>
          <a:bodyPr wrap="square" rtlCol="0" anchor="ctr">
            <a:spAutoFit/>
          </a:bodyPr>
          <a:lstStyle/>
          <a:p>
            <a:pPr>
              <a:lnSpc>
                <a:spcPct val="12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公司孵化于清华大学</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微电子所王志华教授（</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IEEE Fellow</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）团队，多年来致力于医疗电子电路与系统设计，在医疗电子与信号处理领域积累了国际领先的技术。</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1" name="矩形 20"/>
          <p:cNvSpPr/>
          <p:nvPr/>
        </p:nvSpPr>
        <p:spPr>
          <a:xfrm>
            <a:off x="571869" y="850739"/>
            <a:ext cx="1598895" cy="369332"/>
          </a:xfrm>
          <a:prstGeom prst="rect">
            <a:avLst/>
          </a:prstGeom>
        </p:spPr>
        <p:txBody>
          <a:bodyPr wrap="square">
            <a:spAutoFit/>
          </a:bodyPr>
          <a:lstStyle/>
          <a:p>
            <a:pPr algn="ctr"/>
            <a:r>
              <a:rPr lang="zh-CN" altLang="en-US" b="1" dirty="0" smtClean="0">
                <a:solidFill>
                  <a:schemeClr val="tx1">
                    <a:lumMod val="75000"/>
                    <a:lumOff val="25000"/>
                  </a:schemeClr>
                </a:solidFill>
                <a:latin typeface="微软雅黑" pitchFamily="34" charset="-122"/>
                <a:ea typeface="微软雅黑" pitchFamily="34" charset="-122"/>
                <a:cs typeface="华文黑体" pitchFamily="2" charset="-122"/>
              </a:rPr>
              <a:t>清华大学</a:t>
            </a:r>
            <a:endParaRPr lang="en-US" altLang="zh-CN"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22" name="TextBox 53"/>
          <p:cNvSpPr txBox="1"/>
          <p:nvPr/>
        </p:nvSpPr>
        <p:spPr>
          <a:xfrm>
            <a:off x="150360" y="3240497"/>
            <a:ext cx="1734754" cy="1200329"/>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1000" dirty="0" smtClean="0"/>
              <a:t>公司与中科院声学所语言</a:t>
            </a:r>
            <a:r>
              <a:rPr lang="zh-CN" altLang="en-US" sz="1000" dirty="0"/>
              <a:t>声学与内容理解重点</a:t>
            </a:r>
            <a:r>
              <a:rPr lang="zh-CN" altLang="en-US" sz="1000" dirty="0" smtClean="0"/>
              <a:t>实验室</a:t>
            </a:r>
            <a:r>
              <a:rPr lang="zh-CN" altLang="en-US" sz="1000" dirty="0"/>
              <a:t>颜永</a:t>
            </a:r>
            <a:r>
              <a:rPr lang="zh-CN" altLang="en-US" sz="1000" dirty="0" smtClean="0"/>
              <a:t>红教授团队战略合作，利用</a:t>
            </a:r>
            <a:r>
              <a:rPr lang="zh-CN" altLang="en-US" sz="1000" dirty="0"/>
              <a:t>实验室</a:t>
            </a:r>
            <a:r>
              <a:rPr lang="zh-CN" altLang="en-US" sz="1000" dirty="0" smtClean="0"/>
              <a:t>语音识别与人工智能技术优势</a:t>
            </a:r>
            <a:r>
              <a:rPr lang="en-US" altLang="zh-CN" sz="1000" dirty="0" smtClean="0"/>
              <a:t>,</a:t>
            </a:r>
            <a:r>
              <a:rPr lang="zh-CN" altLang="en-US" sz="1000" dirty="0" smtClean="0"/>
              <a:t>共同研发体音听诊</a:t>
            </a:r>
            <a:r>
              <a:rPr lang="en-US" altLang="zh-CN" sz="1000" dirty="0" smtClean="0"/>
              <a:t>AI</a:t>
            </a:r>
            <a:r>
              <a:rPr lang="zh-CN" altLang="en-US" sz="1000" dirty="0" smtClean="0"/>
              <a:t>。</a:t>
            </a:r>
            <a:endParaRPr lang="zh-CN" altLang="en-US" sz="1000" dirty="0">
              <a:sym typeface="微软雅黑" pitchFamily="34" charset="-122"/>
            </a:endParaRPr>
          </a:p>
        </p:txBody>
      </p:sp>
      <p:sp>
        <p:nvSpPr>
          <p:cNvPr id="23" name="矩形 22"/>
          <p:cNvSpPr/>
          <p:nvPr/>
        </p:nvSpPr>
        <p:spPr>
          <a:xfrm>
            <a:off x="306294" y="2819924"/>
            <a:ext cx="1598895" cy="369332"/>
          </a:xfrm>
          <a:prstGeom prst="rect">
            <a:avLst/>
          </a:prstGeom>
        </p:spPr>
        <p:txBody>
          <a:bodyPr wrap="square">
            <a:spAutoFit/>
          </a:bodyPr>
          <a:lstStyle/>
          <a:p>
            <a:pPr algn="ctr"/>
            <a:r>
              <a:rPr lang="zh-CN" altLang="en-US" b="1" dirty="0" smtClean="0">
                <a:solidFill>
                  <a:schemeClr val="tx1">
                    <a:lumMod val="75000"/>
                    <a:lumOff val="25000"/>
                  </a:schemeClr>
                </a:solidFill>
                <a:latin typeface="微软雅黑" pitchFamily="34" charset="-122"/>
                <a:ea typeface="微软雅黑" pitchFamily="34" charset="-122"/>
                <a:cs typeface="华文黑体" pitchFamily="2" charset="-122"/>
              </a:rPr>
              <a:t>中科院声学所</a:t>
            </a:r>
            <a:endParaRPr lang="en-US" altLang="zh-CN"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24" name="TextBox 55"/>
          <p:cNvSpPr txBox="1"/>
          <p:nvPr/>
        </p:nvSpPr>
        <p:spPr>
          <a:xfrm>
            <a:off x="5832583" y="1301182"/>
            <a:ext cx="2123793" cy="1015663"/>
          </a:xfrm>
          <a:prstGeom prst="rect">
            <a:avLst/>
          </a:prstGeom>
          <a:noFill/>
        </p:spPr>
        <p:txBody>
          <a:bodyPr wrap="square" rtlCol="0" anchor="ctr">
            <a:spAutoFit/>
          </a:bodyPr>
          <a:lstStyle>
            <a:defPPr>
              <a:defRPr lang="es-ES"/>
            </a:defPPr>
            <a:lvl1pPr>
              <a:lnSpc>
                <a:spcPct val="120000"/>
              </a:lnSpc>
              <a:defRPr sz="10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smtClean="0"/>
              <a:t>公司团队成员主要由清华大学，北京大学博士硕士组成，研发团队在北京，生产基地在山东，结合多方优质资源，自主研发在国内外具有开创性的医疗器械产品和系统。</a:t>
            </a:r>
            <a:endParaRPr lang="zh-CN" altLang="en-US" dirty="0">
              <a:sym typeface="微软雅黑" pitchFamily="34" charset="-122"/>
            </a:endParaRPr>
          </a:p>
        </p:txBody>
      </p:sp>
      <p:sp>
        <p:nvSpPr>
          <p:cNvPr id="25" name="矩形 24"/>
          <p:cNvSpPr/>
          <p:nvPr/>
        </p:nvSpPr>
        <p:spPr>
          <a:xfrm>
            <a:off x="5892473" y="653200"/>
            <a:ext cx="1598895" cy="646331"/>
          </a:xfrm>
          <a:prstGeom prst="rect">
            <a:avLst/>
          </a:prstGeom>
        </p:spPr>
        <p:txBody>
          <a:bodyPr wrap="square">
            <a:spAutoFit/>
          </a:bodyPr>
          <a:lstStyle/>
          <a:p>
            <a:pPr algn="ctr"/>
            <a:r>
              <a:rPr lang="zh-CN" altLang="en-US" b="1" dirty="0" smtClean="0">
                <a:solidFill>
                  <a:schemeClr val="tx1">
                    <a:lumMod val="75000"/>
                    <a:lumOff val="25000"/>
                  </a:schemeClr>
                </a:solidFill>
                <a:latin typeface="微软雅黑" pitchFamily="34" charset="-122"/>
                <a:ea typeface="微软雅黑" pitchFamily="34" charset="-122"/>
                <a:cs typeface="华文黑体" pitchFamily="2" charset="-122"/>
              </a:rPr>
              <a:t>北京易迈医疗科技有限公司</a:t>
            </a:r>
            <a:endParaRPr lang="en-US" altLang="zh-CN"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26" name="TextBox 57"/>
          <p:cNvSpPr txBox="1"/>
          <p:nvPr/>
        </p:nvSpPr>
        <p:spPr>
          <a:xfrm>
            <a:off x="7459124" y="3143316"/>
            <a:ext cx="1708574" cy="1384995"/>
          </a:xfrm>
          <a:prstGeom prst="rect">
            <a:avLst/>
          </a:prstGeom>
          <a:noFill/>
        </p:spPr>
        <p:txBody>
          <a:bodyPr wrap="square" rtlCol="0" anchor="ctr">
            <a:spAutoFit/>
          </a:bodyPr>
          <a:lstStyle/>
          <a:p>
            <a:pPr>
              <a:lnSpc>
                <a:spcPct val="120000"/>
              </a:lnSpc>
              <a:spcBef>
                <a:spcPct val="0"/>
              </a:spcBef>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公司与北京医院、积水潭医院、中日友好医院等密切合作，在聊城人民医院、山大二院开展临床实验，结合医疗、电子和算法相关资源，共同针对医学领域相关问题进行</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深入</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研究。</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7" name="矩形 26"/>
          <p:cNvSpPr/>
          <p:nvPr/>
        </p:nvSpPr>
        <p:spPr>
          <a:xfrm>
            <a:off x="7459124" y="2749446"/>
            <a:ext cx="1598895" cy="369332"/>
          </a:xfrm>
          <a:prstGeom prst="rect">
            <a:avLst/>
          </a:prstGeom>
        </p:spPr>
        <p:txBody>
          <a:bodyPr wrap="square">
            <a:spAutoFit/>
          </a:bodyPr>
          <a:lstStyle/>
          <a:p>
            <a:pPr algn="ctr"/>
            <a:r>
              <a:rPr lang="zh-CN" altLang="en-US" b="1" dirty="0" smtClean="0">
                <a:solidFill>
                  <a:schemeClr val="tx1">
                    <a:lumMod val="75000"/>
                    <a:lumOff val="25000"/>
                  </a:schemeClr>
                </a:solidFill>
                <a:latin typeface="微软雅黑" pitchFamily="34" charset="-122"/>
                <a:ea typeface="微软雅黑" pitchFamily="34" charset="-122"/>
                <a:cs typeface="华文黑体" pitchFamily="2" charset="-122"/>
              </a:rPr>
              <a:t>合作医院</a:t>
            </a:r>
            <a:endParaRPr lang="en-US" altLang="zh-CN" b="1" dirty="0" smtClean="0">
              <a:solidFill>
                <a:schemeClr val="tx1">
                  <a:lumMod val="75000"/>
                  <a:lumOff val="25000"/>
                </a:schemeClr>
              </a:solidFill>
              <a:latin typeface="微软雅黑" pitchFamily="34" charset="-122"/>
              <a:ea typeface="微软雅黑" pitchFamily="34" charset="-122"/>
              <a:cs typeface="华文黑体" pitchFamily="2" charset="-122"/>
            </a:endParaRPr>
          </a:p>
        </p:txBody>
      </p:sp>
      <p:cxnSp>
        <p:nvCxnSpPr>
          <p:cNvPr id="28" name="肘形连接符 27"/>
          <p:cNvCxnSpPr/>
          <p:nvPr/>
        </p:nvCxnSpPr>
        <p:spPr>
          <a:xfrm rot="10800000">
            <a:off x="300436" y="3240497"/>
            <a:ext cx="1884178" cy="1240372"/>
          </a:xfrm>
          <a:prstGeom prst="bentConnector3">
            <a:avLst>
              <a:gd name="adj1" fmla="val 17018"/>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rot="10800000">
            <a:off x="462485" y="1208996"/>
            <a:ext cx="2525869" cy="1080587"/>
          </a:xfrm>
          <a:prstGeom prst="bentConnector3">
            <a:avLst>
              <a:gd name="adj1" fmla="val 24343"/>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rot="10800000" flipV="1">
            <a:off x="7188512" y="3123329"/>
            <a:ext cx="1855432" cy="527873"/>
          </a:xfrm>
          <a:prstGeom prst="bentConnector3">
            <a:avLst>
              <a:gd name="adj1" fmla="val 84223"/>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肘形连接符 30"/>
          <p:cNvCxnSpPr/>
          <p:nvPr/>
        </p:nvCxnSpPr>
        <p:spPr>
          <a:xfrm rot="10800000" flipV="1">
            <a:off x="5508106" y="1299530"/>
            <a:ext cx="2232246" cy="1449915"/>
          </a:xfrm>
          <a:prstGeom prst="bentConnector3">
            <a:avLst>
              <a:gd name="adj1" fmla="val 86588"/>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灯片编号占位符 40"/>
          <p:cNvSpPr>
            <a:spLocks noGrp="1"/>
          </p:cNvSpPr>
          <p:nvPr>
            <p:ph type="sldNum" sz="quarter" idx="12"/>
          </p:nvPr>
        </p:nvSpPr>
        <p:spPr/>
        <p:txBody>
          <a:bodyPr/>
          <a:lstStyle/>
          <a:p>
            <a:fld id="{C5281F3F-47FD-42D1-9511-60911F17C6E5}" type="slidenum">
              <a:rPr lang="es-ES" altLang="zh-CN" smtClean="0"/>
              <a:pPr/>
              <a:t>16</a:t>
            </a:fld>
            <a:endParaRPr lang="es-ES" altLang="zh-CN"/>
          </a:p>
        </p:txBody>
      </p:sp>
    </p:spTree>
    <p:extLst>
      <p:ext uri="{BB962C8B-B14F-4D97-AF65-F5344CB8AC3E}">
        <p14:creationId xmlns:p14="http://schemas.microsoft.com/office/powerpoint/2010/main" val="3807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7"/>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1"/>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29"/>
                                        </p:tgtEl>
                                        <p:attrNameLst>
                                          <p:attrName>style.visibility</p:attrName>
                                        </p:attrNameLst>
                                      </p:cBhvr>
                                      <p:to>
                                        <p:strVal val="visible"/>
                                      </p:to>
                                    </p:set>
                                    <p:animEffect transition="in" filter="wipe(right)">
                                      <p:cBhvr>
                                        <p:cTn id="30" dur="500"/>
                                        <p:tgtEl>
                                          <p:spTgt spid="29"/>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14"/>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17"/>
                                        </p:tgtEl>
                                        <p:attrNameLst>
                                          <p:attrName>r</p:attrName>
                                        </p:attrNameLst>
                                      </p:cBhvr>
                                    </p:animRot>
                                  </p:childTnLst>
                                </p:cTn>
                              </p:par>
                              <p:par>
                                <p:cTn id="62" presetID="22" presetClass="entr" presetSubtype="8" fill="hold" nodeType="withEffect">
                                  <p:stCondLst>
                                    <p:cond delay="150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1" grpId="0"/>
      <p:bldP spid="22" grpId="0"/>
      <p:bldP spid="23" grpId="0"/>
      <p:bldP spid="24"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223" y="196825"/>
            <a:ext cx="3912054" cy="2590849"/>
          </a:xfrm>
          <a:prstGeom prst="rect">
            <a:avLst/>
          </a:prstGeom>
          <a:effectLst>
            <a:softEdge rad="635000"/>
          </a:effectLst>
        </p:spPr>
      </p:pic>
      <p:pic>
        <p:nvPicPr>
          <p:cNvPr id="11" name="图片 4"/>
          <p:cNvPicPr>
            <a:picLocks noChangeAspect="1"/>
          </p:cNvPicPr>
          <p:nvPr/>
        </p:nvPicPr>
        <p:blipFill>
          <a:blip r:embed="rId4">
            <a:extLst>
              <a:ext uri="{28A0092B-C50C-407E-A947-70E740481C1C}">
                <a14:useLocalDpi xmlns:a14="http://schemas.microsoft.com/office/drawing/2010/main" val="0"/>
              </a:ext>
            </a:extLst>
          </a:blip>
          <a:srcRect t="49091" r="26817" b="25304"/>
          <a:stretch>
            <a:fillRect/>
          </a:stretch>
        </p:blipFill>
        <p:spPr bwMode="auto">
          <a:xfrm>
            <a:off x="381205" y="679124"/>
            <a:ext cx="4176464" cy="14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1 Título"/>
          <p:cNvSpPr txBox="1">
            <a:spLocks/>
          </p:cNvSpPr>
          <p:nvPr/>
        </p:nvSpPr>
        <p:spPr bwMode="auto">
          <a:xfrm>
            <a:off x="398463" y="628650"/>
            <a:ext cx="4521200" cy="863600"/>
          </a:xfrm>
          <a:prstGeom prst="rect">
            <a:avLst/>
          </a:prstGeom>
          <a:noFill/>
          <a:ln w="9525">
            <a:noFill/>
            <a:miter lim="800000"/>
            <a:headEnd/>
            <a:tailEnd/>
          </a:ln>
        </p:spPr>
        <p:txBody>
          <a:bodyPr anchor="ctr"/>
          <a:lstStyle/>
          <a:p>
            <a:pPr>
              <a:lnSpc>
                <a:spcPts val="5763"/>
              </a:lnSpc>
            </a:pPr>
            <a:endParaRPr lang="es-HN" sz="4900" b="1" dirty="0">
              <a:solidFill>
                <a:srgbClr val="7030A0"/>
              </a:solidFill>
              <a:latin typeface="Rockwell" pitchFamily="18" charset="0"/>
            </a:endParaRPr>
          </a:p>
        </p:txBody>
      </p:sp>
      <p:sp>
        <p:nvSpPr>
          <p:cNvPr id="5" name="2 Marcador de contenido"/>
          <p:cNvSpPr txBox="1">
            <a:spLocks/>
          </p:cNvSpPr>
          <p:nvPr/>
        </p:nvSpPr>
        <p:spPr>
          <a:xfrm>
            <a:off x="3155513" y="5085184"/>
            <a:ext cx="3025080" cy="648072"/>
          </a:xfrm>
          <a:prstGeom prst="rect">
            <a:avLst/>
          </a:prstGeom>
        </p:spPr>
        <p:txBody>
          <a:bodyPr>
            <a:noAutofit/>
          </a:bodyPr>
          <a:lstStyle/>
          <a:p>
            <a:pPr algn="ctr">
              <a:spcBef>
                <a:spcPct val="20000"/>
              </a:spcBef>
              <a:buFont typeface="Arial" charset="0"/>
              <a:buNone/>
            </a:pPr>
            <a:r>
              <a:rPr lang="zh-CN" altLang="en-US" sz="1600" dirty="0" smtClean="0">
                <a:solidFill>
                  <a:srgbClr val="7F7F7F"/>
                </a:solidFill>
                <a:latin typeface="微软雅黑" panose="020B0503020204020204" pitchFamily="34" charset="-122"/>
                <a:ea typeface="微软雅黑" panose="020B0503020204020204" pitchFamily="34" charset="-122"/>
              </a:rPr>
              <a:t>北京易迈医疗科技有限公司</a:t>
            </a:r>
            <a:endParaRPr lang="en-US" altLang="zh-CN" sz="1600" dirty="0" smtClean="0">
              <a:solidFill>
                <a:srgbClr val="7F7F7F"/>
              </a:solidFill>
              <a:latin typeface="微软雅黑" panose="020B0503020204020204" pitchFamily="34" charset="-122"/>
              <a:ea typeface="微软雅黑" panose="020B0503020204020204" pitchFamily="34" charset="-122"/>
            </a:endParaRPr>
          </a:p>
        </p:txBody>
      </p:sp>
      <p:pic>
        <p:nvPicPr>
          <p:cNvPr id="2" name="Picture 2" descr="C:\Users\user\Desktop\易迈\OK\透底logo\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205" y="6000767"/>
            <a:ext cx="1469616" cy="58677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23924" y="2908070"/>
            <a:ext cx="7867489" cy="1107988"/>
          </a:xfrm>
          <a:prstGeom prst="rect">
            <a:avLst/>
          </a:prstGeom>
        </p:spPr>
        <p:txBody>
          <a:bodyPr wrap="square" lIns="91432" tIns="45716" rIns="91432" bIns="45716" anchor="t">
            <a:spAutoFit/>
          </a:bodyPr>
          <a:lstStyle/>
          <a:p>
            <a:pPr algn="ctr" fontAlgn="ctr"/>
            <a:r>
              <a:rPr lang="en-US" altLang="zh-CN" sz="6600" b="1" i="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rPr>
              <a:t>Many Thanks!</a:t>
            </a:r>
            <a:endParaRPr lang="zh-CN" altLang="en-US" sz="6600" b="1" i="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D1C8999C-4DE9-40A8-A48B-498F76107A89}" type="slidenum">
              <a:rPr lang="es-ES" altLang="zh-CN" smtClean="0"/>
              <a:pPr/>
              <a:t>17</a:t>
            </a:fld>
            <a:endParaRPr lang="es-ES" altLang="zh-CN"/>
          </a:p>
        </p:txBody>
      </p:sp>
    </p:spTree>
    <p:extLst>
      <p:ext uri="{BB962C8B-B14F-4D97-AF65-F5344CB8AC3E}">
        <p14:creationId xmlns:p14="http://schemas.microsoft.com/office/powerpoint/2010/main" val="169523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p:nvPr/>
        </p:nvSpPr>
        <p:spPr>
          <a:xfrm>
            <a:off x="857224" y="888264"/>
            <a:ext cx="7429552" cy="307777"/>
          </a:xfrm>
          <a:prstGeom prst="rect">
            <a:avLst/>
          </a:prstGeom>
        </p:spPr>
        <p:txBody>
          <a:bodyPr wrap="square">
            <a:spAutoFit/>
          </a:bodyPr>
          <a:lstStyle/>
          <a:p>
            <a:pPr algn="ctr"/>
            <a:r>
              <a:rPr lang="en-US" altLang="zh-CN" sz="1400" b="1" dirty="0">
                <a:solidFill>
                  <a:schemeClr val="bg1">
                    <a:lumMod val="65000"/>
                  </a:schemeClr>
                </a:solidFill>
                <a:latin typeface="Open Sans" pitchFamily="34" charset="0"/>
                <a:ea typeface="Open Sans" pitchFamily="34" charset="0"/>
                <a:cs typeface="Open Sans" pitchFamily="34" charset="0"/>
              </a:rPr>
              <a:t>What</a:t>
            </a:r>
            <a:r>
              <a:rPr lang="en-US" altLang="zh-CN" sz="1100" dirty="0">
                <a:solidFill>
                  <a:schemeClr val="bg1">
                    <a:lumMod val="65000"/>
                  </a:schemeClr>
                </a:solidFill>
                <a:latin typeface="Open Sans" pitchFamily="34" charset="0"/>
                <a:ea typeface="Open Sans" pitchFamily="34" charset="0"/>
                <a:cs typeface="Open Sans" pitchFamily="34" charset="0"/>
              </a:rPr>
              <a:t> Where Who </a:t>
            </a:r>
            <a:r>
              <a:rPr lang="en-US" altLang="zh-CN" sz="1100" dirty="0">
                <a:solidFill>
                  <a:schemeClr val="bg1">
                    <a:lumMod val="65000"/>
                  </a:schemeClr>
                </a:solidFill>
                <a:latin typeface="Open Sans" pitchFamily="34" charset="0"/>
                <a:ea typeface="Open Sans" pitchFamily="34" charset="0"/>
                <a:cs typeface="Open Sans" pitchFamily="34" charset="0"/>
              </a:rPr>
              <a:t>How</a:t>
            </a:r>
            <a:r>
              <a:rPr lang="en-US" altLang="zh-CN" sz="1100" b="1" dirty="0">
                <a:solidFill>
                  <a:schemeClr val="bg1">
                    <a:lumMod val="65000"/>
                  </a:schemeClr>
                </a:solidFill>
                <a:latin typeface="Open Sans" pitchFamily="34" charset="0"/>
                <a:ea typeface="Open Sans" pitchFamily="34" charset="0"/>
                <a:cs typeface="Open Sans" pitchFamily="34" charset="0"/>
              </a:rPr>
              <a:t> </a:t>
            </a:r>
            <a:r>
              <a:rPr lang="en-US" altLang="zh-CN" sz="1100" dirty="0">
                <a:solidFill>
                  <a:schemeClr val="bg1">
                    <a:lumMod val="65000"/>
                  </a:schemeClr>
                </a:solidFill>
                <a:latin typeface="Open Sans" pitchFamily="34" charset="0"/>
                <a:ea typeface="Open Sans" pitchFamily="34" charset="0"/>
                <a:cs typeface="Open Sans" pitchFamily="34" charset="0"/>
              </a:rPr>
              <a:t>When</a:t>
            </a:r>
            <a:endParaRPr lang="id-ID" sz="1100" dirty="0">
              <a:solidFill>
                <a:schemeClr val="bg1">
                  <a:lumMod val="65000"/>
                </a:schemeClr>
              </a:solidFill>
              <a:latin typeface="Open Sans" pitchFamily="34" charset="0"/>
              <a:ea typeface="Open Sans" pitchFamily="34" charset="0"/>
              <a:cs typeface="Open Sans" pitchFamily="34" charset="0"/>
            </a:endParaRPr>
          </a:p>
        </p:txBody>
      </p:sp>
      <p:grpSp>
        <p:nvGrpSpPr>
          <p:cNvPr id="11" name="Group 2"/>
          <p:cNvGrpSpPr/>
          <p:nvPr/>
        </p:nvGrpSpPr>
        <p:grpSpPr>
          <a:xfrm>
            <a:off x="857224" y="332656"/>
            <a:ext cx="7429552" cy="492443"/>
            <a:chOff x="857224" y="142876"/>
            <a:chExt cx="7429552" cy="443199"/>
          </a:xfrm>
        </p:grpSpPr>
        <p:sp>
          <p:nvSpPr>
            <p:cNvPr id="12" name="Rectangle 3"/>
            <p:cNvSpPr/>
            <p:nvPr/>
          </p:nvSpPr>
          <p:spPr>
            <a:xfrm>
              <a:off x="857224" y="142876"/>
              <a:ext cx="7429552" cy="443199"/>
            </a:xfrm>
            <a:prstGeom prst="rect">
              <a:avLst/>
            </a:prstGeom>
          </p:spPr>
          <p:txBody>
            <a:bodyPr wrap="square">
              <a:spAutoFit/>
            </a:bodyPr>
            <a:lstStyle/>
            <a:p>
              <a:pPr algn="ctr"/>
              <a:r>
                <a:rPr lang="en-US" sz="2600" dirty="0">
                  <a:solidFill>
                    <a:schemeClr val="bg1">
                      <a:lumMod val="75000"/>
                    </a:schemeClr>
                  </a:solidFill>
                  <a:latin typeface="Open Sans" pitchFamily="34" charset="0"/>
                  <a:ea typeface="Open Sans" pitchFamily="34" charset="0"/>
                  <a:cs typeface="Open Sans" pitchFamily="34" charset="0"/>
                </a:rPr>
                <a:t>AI+</a:t>
              </a:r>
              <a:r>
                <a:rPr lang="zh-CN" altLang="en-US" sz="2600" dirty="0">
                  <a:solidFill>
                    <a:schemeClr val="bg1">
                      <a:lumMod val="75000"/>
                    </a:schemeClr>
                  </a:solidFill>
                  <a:latin typeface="Open Sans" pitchFamily="34" charset="0"/>
                  <a:ea typeface="Open Sans" pitchFamily="34" charset="0"/>
                  <a:cs typeface="Open Sans" pitchFamily="34" charset="0"/>
                </a:rPr>
                <a:t>医疗</a:t>
              </a:r>
              <a:endParaRPr lang="id-ID" sz="2600" dirty="0">
                <a:solidFill>
                  <a:schemeClr val="bg1">
                    <a:lumMod val="75000"/>
                  </a:schemeClr>
                </a:solidFill>
                <a:latin typeface="Open Sans" pitchFamily="34" charset="0"/>
                <a:ea typeface="Open Sans" pitchFamily="34" charset="0"/>
                <a:cs typeface="Open Sans" pitchFamily="34" charset="0"/>
              </a:endParaRPr>
            </a:p>
          </p:txBody>
        </p:sp>
        <p:cxnSp>
          <p:nvCxnSpPr>
            <p:cNvPr id="13" name="Straight Connector 4"/>
            <p:cNvCxnSpPr/>
            <p:nvPr/>
          </p:nvCxnSpPr>
          <p:spPr>
            <a:xfrm rot="5400000">
              <a:off x="3357688" y="385629"/>
              <a:ext cx="286546"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5"/>
            <p:cNvCxnSpPr/>
            <p:nvPr/>
          </p:nvCxnSpPr>
          <p:spPr>
            <a:xfrm rot="5400000">
              <a:off x="5500828" y="385629"/>
              <a:ext cx="286546"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238089"/>
            <a:ext cx="4718400" cy="1601926"/>
          </a:xfrm>
          <a:prstGeom prst="rect">
            <a:avLst/>
          </a:prstGeom>
        </p:spPr>
      </p:pic>
      <p:sp>
        <p:nvSpPr>
          <p:cNvPr id="15" name="Rectangle 2"/>
          <p:cNvSpPr/>
          <p:nvPr/>
        </p:nvSpPr>
        <p:spPr>
          <a:xfrm>
            <a:off x="2362200" y="1353574"/>
            <a:ext cx="4814886" cy="7025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
          <p:cNvSpPr/>
          <p:nvPr/>
        </p:nvSpPr>
        <p:spPr>
          <a:xfrm>
            <a:off x="2514600" y="1535560"/>
            <a:ext cx="5715040" cy="338554"/>
          </a:xfrm>
          <a:prstGeom prst="rect">
            <a:avLst/>
          </a:prstGeom>
        </p:spPr>
        <p:txBody>
          <a:bodyPr wrap="square" numCol="1" spcCol="274320">
            <a:spAutoFit/>
          </a:bodyPr>
          <a:lstStyle/>
          <a:p>
            <a:r>
              <a:rPr lang="zh-CN" altLang="en-US" sz="1600" dirty="0">
                <a:solidFill>
                  <a:schemeClr val="bg1"/>
                </a:solidFill>
                <a:latin typeface="Open Sans Light" pitchFamily="34" charset="0"/>
                <a:ea typeface="Open Sans Light" pitchFamily="34" charset="0"/>
                <a:cs typeface="Open Sans Light" pitchFamily="34" charset="0"/>
              </a:rPr>
              <a:t>“</a:t>
            </a:r>
            <a:r>
              <a:rPr lang="en-US" altLang="zh-CN" sz="1600" dirty="0">
                <a:solidFill>
                  <a:schemeClr val="bg1"/>
                </a:solidFill>
                <a:latin typeface="Open Sans Light" pitchFamily="34" charset="0"/>
                <a:ea typeface="Open Sans Light" pitchFamily="34" charset="0"/>
                <a:cs typeface="Open Sans Light" pitchFamily="34" charset="0"/>
              </a:rPr>
              <a:t>AI+</a:t>
            </a:r>
            <a:r>
              <a:rPr lang="zh-CN" altLang="en-US" sz="1600" dirty="0">
                <a:solidFill>
                  <a:schemeClr val="bg1"/>
                </a:solidFill>
                <a:latin typeface="Open Sans Light" pitchFamily="34" charset="0"/>
                <a:ea typeface="Open Sans Light" pitchFamily="34" charset="0"/>
                <a:cs typeface="Open Sans Light" pitchFamily="34" charset="0"/>
              </a:rPr>
              <a:t>医疗”</a:t>
            </a:r>
            <a:r>
              <a:rPr lang="zh-CN" altLang="en-US" sz="1600" i="1" dirty="0">
                <a:solidFill>
                  <a:schemeClr val="bg1"/>
                </a:solidFill>
                <a:latin typeface="Open Sans Light" pitchFamily="34" charset="0"/>
                <a:ea typeface="Open Sans Light" pitchFamily="34" charset="0"/>
                <a:cs typeface="Open Sans Light" pitchFamily="34" charset="0"/>
              </a:rPr>
              <a:t>是人工智能技术对医疗产业的赋能现象</a:t>
            </a:r>
            <a:endParaRPr lang="ms-MY" sz="1600" i="1" dirty="0">
              <a:solidFill>
                <a:schemeClr val="bg1"/>
              </a:solidFill>
              <a:latin typeface="Open Sans Light" pitchFamily="34" charset="0"/>
              <a:ea typeface="Open Sans Light" pitchFamily="34" charset="0"/>
              <a:cs typeface="Open Sans Light"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3967664"/>
            <a:ext cx="4718400" cy="179793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1" y="2672082"/>
            <a:ext cx="3905795" cy="2591162"/>
          </a:xfrm>
          <a:prstGeom prst="rect">
            <a:avLst/>
          </a:prstGeom>
        </p:spPr>
      </p:pic>
    </p:spTree>
    <p:extLst>
      <p:ext uri="{BB962C8B-B14F-4D97-AF65-F5344CB8AC3E}">
        <p14:creationId xmlns:p14="http://schemas.microsoft.com/office/powerpoint/2010/main" val="208132789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Top)">
                                      <p:cBhvr>
                                        <p:cTn id="11" dur="500"/>
                                        <p:tgtEl>
                                          <p:spTgt spid="11"/>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6893" y="3679869"/>
            <a:ext cx="3000495" cy="199306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92" y="2342554"/>
            <a:ext cx="4864798" cy="1337314"/>
          </a:xfrm>
          <a:prstGeom prst="rect">
            <a:avLst/>
          </a:prstGeom>
        </p:spPr>
      </p:pic>
      <p:sp>
        <p:nvSpPr>
          <p:cNvPr id="31" name="Rectangle 1"/>
          <p:cNvSpPr/>
          <p:nvPr/>
        </p:nvSpPr>
        <p:spPr>
          <a:xfrm>
            <a:off x="857224" y="816256"/>
            <a:ext cx="7429552" cy="307777"/>
          </a:xfrm>
          <a:prstGeom prst="rect">
            <a:avLst/>
          </a:prstGeom>
        </p:spPr>
        <p:txBody>
          <a:bodyPr wrap="square">
            <a:spAutoFit/>
          </a:bodyPr>
          <a:lstStyle/>
          <a:p>
            <a:pPr algn="ctr"/>
            <a:r>
              <a:rPr lang="en-US" altLang="zh-CN" sz="1100" dirty="0">
                <a:solidFill>
                  <a:schemeClr val="bg1">
                    <a:lumMod val="65000"/>
                  </a:schemeClr>
                </a:solidFill>
                <a:latin typeface="Open Sans" pitchFamily="34" charset="0"/>
                <a:ea typeface="Open Sans" pitchFamily="34" charset="0"/>
                <a:cs typeface="Open Sans" pitchFamily="34" charset="0"/>
              </a:rPr>
              <a:t>What Where Who </a:t>
            </a:r>
            <a:r>
              <a:rPr lang="en-US" altLang="zh-CN" sz="1400" b="1" dirty="0">
                <a:solidFill>
                  <a:schemeClr val="bg1">
                    <a:lumMod val="65000"/>
                  </a:schemeClr>
                </a:solidFill>
                <a:latin typeface="Open Sans" pitchFamily="34" charset="0"/>
                <a:ea typeface="Open Sans" pitchFamily="34" charset="0"/>
                <a:cs typeface="Open Sans" pitchFamily="34" charset="0"/>
              </a:rPr>
              <a:t>How</a:t>
            </a:r>
            <a:r>
              <a:rPr lang="en-US" altLang="zh-CN" sz="1100" b="1" dirty="0">
                <a:solidFill>
                  <a:schemeClr val="bg1">
                    <a:lumMod val="65000"/>
                  </a:schemeClr>
                </a:solidFill>
                <a:latin typeface="Open Sans" pitchFamily="34" charset="0"/>
                <a:ea typeface="Open Sans" pitchFamily="34" charset="0"/>
                <a:cs typeface="Open Sans" pitchFamily="34" charset="0"/>
              </a:rPr>
              <a:t> </a:t>
            </a:r>
            <a:r>
              <a:rPr lang="en-US" altLang="zh-CN" sz="1100" dirty="0">
                <a:solidFill>
                  <a:schemeClr val="bg1">
                    <a:lumMod val="65000"/>
                  </a:schemeClr>
                </a:solidFill>
                <a:latin typeface="Open Sans" pitchFamily="34" charset="0"/>
                <a:ea typeface="Open Sans" pitchFamily="34" charset="0"/>
                <a:cs typeface="Open Sans" pitchFamily="34" charset="0"/>
              </a:rPr>
              <a:t>When</a:t>
            </a:r>
            <a:endParaRPr lang="id-ID" sz="1100" dirty="0">
              <a:solidFill>
                <a:schemeClr val="bg1">
                  <a:lumMod val="65000"/>
                </a:schemeClr>
              </a:solidFill>
              <a:latin typeface="Open Sans" pitchFamily="34" charset="0"/>
              <a:ea typeface="Open Sans" pitchFamily="34" charset="0"/>
              <a:cs typeface="Open Sans" pitchFamily="34" charset="0"/>
            </a:endParaRPr>
          </a:p>
        </p:txBody>
      </p:sp>
      <p:sp>
        <p:nvSpPr>
          <p:cNvPr id="39" name="Rectangle 89"/>
          <p:cNvSpPr/>
          <p:nvPr/>
        </p:nvSpPr>
        <p:spPr>
          <a:xfrm>
            <a:off x="3259450" y="1345918"/>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Dataset</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3" name="Rectangle 89"/>
          <p:cNvSpPr/>
          <p:nvPr/>
        </p:nvSpPr>
        <p:spPr>
          <a:xfrm>
            <a:off x="3200400" y="2330132"/>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Algorithm</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4" name="Rectangle 89"/>
          <p:cNvSpPr/>
          <p:nvPr/>
        </p:nvSpPr>
        <p:spPr>
          <a:xfrm>
            <a:off x="3124200" y="3713328"/>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Performance</a:t>
            </a:r>
            <a:endParaRPr lang="en-US" sz="1400" dirty="0">
              <a:solidFill>
                <a:schemeClr val="bg1">
                  <a:lumMod val="65000"/>
                </a:schemeClr>
              </a:solidFill>
              <a:latin typeface="Open Sans" pitchFamily="34" charset="0"/>
              <a:ea typeface="Open Sans" pitchFamily="34" charset="0"/>
              <a:cs typeface="Open Sans" pitchFamily="34" charset="0"/>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9075" y="1345918"/>
            <a:ext cx="1409564" cy="948553"/>
          </a:xfrm>
          <a:prstGeom prst="rect">
            <a:avLst/>
          </a:prstGeom>
        </p:spPr>
      </p:pic>
      <p:grpSp>
        <p:nvGrpSpPr>
          <p:cNvPr id="51" name="Group 2"/>
          <p:cNvGrpSpPr/>
          <p:nvPr/>
        </p:nvGrpSpPr>
        <p:grpSpPr>
          <a:xfrm>
            <a:off x="857224" y="260648"/>
            <a:ext cx="7429552" cy="492443"/>
            <a:chOff x="857224" y="142876"/>
            <a:chExt cx="7429552" cy="443199"/>
          </a:xfrm>
        </p:grpSpPr>
        <p:sp>
          <p:nvSpPr>
            <p:cNvPr id="64" name="Rectangle 3"/>
            <p:cNvSpPr/>
            <p:nvPr/>
          </p:nvSpPr>
          <p:spPr>
            <a:xfrm>
              <a:off x="857224" y="142876"/>
              <a:ext cx="7429552" cy="443199"/>
            </a:xfrm>
            <a:prstGeom prst="rect">
              <a:avLst/>
            </a:prstGeom>
          </p:spPr>
          <p:txBody>
            <a:bodyPr wrap="square">
              <a:spAutoFit/>
            </a:bodyPr>
            <a:lstStyle/>
            <a:p>
              <a:pPr algn="ctr"/>
              <a:r>
                <a:rPr lang="en-US" sz="2600" dirty="0">
                  <a:solidFill>
                    <a:schemeClr val="bg1">
                      <a:lumMod val="75000"/>
                    </a:schemeClr>
                  </a:solidFill>
                  <a:latin typeface="Open Sans" pitchFamily="34" charset="0"/>
                  <a:ea typeface="Open Sans" pitchFamily="34" charset="0"/>
                  <a:cs typeface="Open Sans" pitchFamily="34" charset="0"/>
                </a:rPr>
                <a:t>AI+</a:t>
              </a:r>
              <a:r>
                <a:rPr lang="zh-CN" altLang="en-US" sz="2600" dirty="0">
                  <a:solidFill>
                    <a:schemeClr val="bg1">
                      <a:lumMod val="75000"/>
                    </a:schemeClr>
                  </a:solidFill>
                  <a:latin typeface="Open Sans" pitchFamily="34" charset="0"/>
                  <a:ea typeface="Open Sans" pitchFamily="34" charset="0"/>
                  <a:cs typeface="Open Sans" pitchFamily="34" charset="0"/>
                </a:rPr>
                <a:t>医疗</a:t>
              </a:r>
              <a:endParaRPr lang="id-ID" sz="2600" dirty="0">
                <a:solidFill>
                  <a:schemeClr val="bg1">
                    <a:lumMod val="75000"/>
                  </a:schemeClr>
                </a:solidFill>
                <a:latin typeface="Open Sans" pitchFamily="34" charset="0"/>
                <a:ea typeface="Open Sans" pitchFamily="34" charset="0"/>
                <a:cs typeface="Open Sans" pitchFamily="34" charset="0"/>
              </a:endParaRPr>
            </a:p>
          </p:txBody>
        </p:sp>
        <p:cxnSp>
          <p:nvCxnSpPr>
            <p:cNvPr id="65" name="Straight Connector 4"/>
            <p:cNvCxnSpPr/>
            <p:nvPr/>
          </p:nvCxnSpPr>
          <p:spPr>
            <a:xfrm rot="5400000">
              <a:off x="3357688" y="385629"/>
              <a:ext cx="286546"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5"/>
            <p:cNvCxnSpPr/>
            <p:nvPr/>
          </p:nvCxnSpPr>
          <p:spPr>
            <a:xfrm rot="5400000">
              <a:off x="5500828" y="385629"/>
              <a:ext cx="286546"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187197"/>
            <a:ext cx="3057672" cy="1314998"/>
          </a:xfrm>
          <a:prstGeom prst="rect">
            <a:avLst/>
          </a:prstGeom>
        </p:spPr>
      </p:pic>
      <p:sp>
        <p:nvSpPr>
          <p:cNvPr id="9" name="矩形 8"/>
          <p:cNvSpPr/>
          <p:nvPr/>
        </p:nvSpPr>
        <p:spPr>
          <a:xfrm>
            <a:off x="169822" y="2637909"/>
            <a:ext cx="3089628" cy="2554545"/>
          </a:xfrm>
          <a:prstGeom prst="rect">
            <a:avLst/>
          </a:prstGeom>
        </p:spPr>
        <p:txBody>
          <a:bodyPr wrap="square">
            <a:spAutoFit/>
          </a:bodyPr>
          <a:lstStyle/>
          <a:p>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摘要</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皮肤癌是人类最常见的恶性肿瘤，目前主要是通过视觉诊断的。一般首先是临床筛查，之后可能需要皮肤镜分析、活检和组织病理学检查。使用图像的皮肤病变自动分类是一个具有挑战性的任务，因为皮肤病变的外观是一种细粒度的变化。深度卷积神经网络（</a:t>
            </a:r>
            <a:r>
              <a:rPr lang="en-US" altLang="zh-CN" sz="800" dirty="0">
                <a:latin typeface="微软雅黑 Light" panose="020B0502040204020203" pitchFamily="34" charset="-122"/>
                <a:ea typeface="微软雅黑 Light" panose="020B0502040204020203" pitchFamily="34" charset="-122"/>
              </a:rPr>
              <a:t>CNN</a:t>
            </a:r>
            <a:r>
              <a:rPr lang="zh-CN" altLang="en-US" sz="800" dirty="0">
                <a:latin typeface="微软雅黑 Light" panose="020B0502040204020203" pitchFamily="34" charset="-122"/>
                <a:ea typeface="微软雅黑 Light" panose="020B0502040204020203" pitchFamily="34" charset="-122"/>
              </a:rPr>
              <a:t>）在多种细粒度对象分类的通用的及高度可变的任务中都显示出了潜力。在这里，我们展示了使用一个单一的深度卷积神经网络进行皮肤病变分类的过程，该网络仅使用</a:t>
            </a:r>
            <a:r>
              <a:rPr lang="zh-CN" altLang="en-US" sz="800" b="1" dirty="0">
                <a:latin typeface="微软雅黑 Light" panose="020B0502040204020203" pitchFamily="34" charset="-122"/>
                <a:ea typeface="微软雅黑 Light" panose="020B0502040204020203" pitchFamily="34" charset="-122"/>
              </a:rPr>
              <a:t>像素和疾病标签</a:t>
            </a:r>
            <a:r>
              <a:rPr lang="zh-CN" altLang="en-US" sz="800" dirty="0">
                <a:latin typeface="微软雅黑 Light" panose="020B0502040204020203" pitchFamily="34" charset="-122"/>
                <a:ea typeface="微软雅黑 Light" panose="020B0502040204020203" pitchFamily="34" charset="-122"/>
              </a:rPr>
              <a:t>作为</a:t>
            </a:r>
            <a:r>
              <a:rPr lang="zh-CN" altLang="en-US" sz="800" b="1" dirty="0">
                <a:latin typeface="微软雅黑 Light" panose="020B0502040204020203" pitchFamily="34" charset="-122"/>
                <a:ea typeface="微软雅黑 Light" panose="020B0502040204020203" pitchFamily="34" charset="-122"/>
              </a:rPr>
              <a:t>输入</a:t>
            </a:r>
            <a:r>
              <a:rPr lang="zh-CN" altLang="en-US" sz="800" dirty="0">
                <a:latin typeface="微软雅黑 Light" panose="020B0502040204020203" pitchFamily="34" charset="-122"/>
                <a:ea typeface="微软雅黑 Light" panose="020B0502040204020203" pitchFamily="34" charset="-122"/>
              </a:rPr>
              <a:t>，直接从图像中</a:t>
            </a:r>
            <a:r>
              <a:rPr lang="zh-CN" altLang="en-US" sz="800" b="1" dirty="0">
                <a:latin typeface="微软雅黑 Light" panose="020B0502040204020203" pitchFamily="34" charset="-122"/>
                <a:ea typeface="微软雅黑 Light" panose="020B0502040204020203" pitchFamily="34" charset="-122"/>
              </a:rPr>
              <a:t>端到端</a:t>
            </a:r>
            <a:r>
              <a:rPr lang="zh-CN" altLang="en-US" sz="800" dirty="0">
                <a:latin typeface="微软雅黑 Light" panose="020B0502040204020203" pitchFamily="34" charset="-122"/>
                <a:ea typeface="微软雅黑 Light" panose="020B0502040204020203" pitchFamily="34" charset="-122"/>
              </a:rPr>
              <a:t>地训练出来。我们使用 </a:t>
            </a:r>
            <a:r>
              <a:rPr lang="en-US" altLang="zh-CN" sz="800" dirty="0">
                <a:latin typeface="微软雅黑 Light" panose="020B0502040204020203" pitchFamily="34" charset="-122"/>
                <a:ea typeface="微软雅黑 Light" panose="020B0502040204020203" pitchFamily="34" charset="-122"/>
              </a:rPr>
              <a:t>129450 </a:t>
            </a:r>
            <a:r>
              <a:rPr lang="zh-CN" altLang="en-US" sz="800" dirty="0">
                <a:latin typeface="微软雅黑 Light" panose="020B0502040204020203" pitchFamily="34" charset="-122"/>
                <a:ea typeface="微软雅黑 Light" panose="020B0502040204020203" pitchFamily="34" charset="-122"/>
              </a:rPr>
              <a:t>个临床图像的数据集</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大于以前的数据集两个数量级，包含了 </a:t>
            </a:r>
            <a:r>
              <a:rPr lang="en-US" altLang="zh-CN" sz="800" dirty="0">
                <a:latin typeface="微软雅黑 Light" panose="020B0502040204020203" pitchFamily="34" charset="-122"/>
                <a:ea typeface="微软雅黑 Light" panose="020B0502040204020203" pitchFamily="34" charset="-122"/>
              </a:rPr>
              <a:t>2032 </a:t>
            </a:r>
            <a:r>
              <a:rPr lang="zh-CN" altLang="en-US" sz="800" dirty="0">
                <a:latin typeface="微软雅黑 Light" panose="020B0502040204020203" pitchFamily="34" charset="-122"/>
                <a:ea typeface="微软雅黑 Light" panose="020B0502040204020203" pitchFamily="34" charset="-122"/>
              </a:rPr>
              <a:t>种不同的疾病</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训练了一个深度卷积网络。我们使用两个关键的二进制分类用例：</a:t>
            </a:r>
            <a:r>
              <a:rPr lang="zh-CN" altLang="en-US" sz="800" b="1" dirty="0">
                <a:latin typeface="微软雅黑 Light" panose="020B0502040204020203" pitchFamily="34" charset="-122"/>
                <a:ea typeface="微软雅黑 Light" panose="020B0502040204020203" pitchFamily="34" charset="-122"/>
              </a:rPr>
              <a:t>角质形成细胞癌（</a:t>
            </a:r>
            <a:r>
              <a:rPr lang="en-US" altLang="zh-CN" sz="800" b="1" dirty="0">
                <a:latin typeface="微软雅黑 Light" panose="020B0502040204020203" pitchFamily="34" charset="-122"/>
                <a:ea typeface="微软雅黑 Light" panose="020B0502040204020203" pitchFamily="34" charset="-122"/>
              </a:rPr>
              <a:t>keratinocyte carcinomas</a:t>
            </a:r>
            <a:r>
              <a:rPr lang="zh-CN" altLang="en-US" sz="800" b="1" dirty="0">
                <a:latin typeface="微软雅黑 Light" panose="020B0502040204020203" pitchFamily="34" charset="-122"/>
                <a:ea typeface="微软雅黑 Light" panose="020B0502040204020203" pitchFamily="34" charset="-122"/>
              </a:rPr>
              <a:t>）</a:t>
            </a:r>
            <a:r>
              <a:rPr lang="en-US" altLang="zh-CN" sz="800" b="1" dirty="0">
                <a:latin typeface="微软雅黑 Light" panose="020B0502040204020203" pitchFamily="34" charset="-122"/>
                <a:ea typeface="微软雅黑 Light" panose="020B0502040204020203" pitchFamily="34" charset="-122"/>
              </a:rPr>
              <a:t>vs </a:t>
            </a:r>
            <a:r>
              <a:rPr lang="zh-CN" altLang="en-US" sz="800" b="1" dirty="0">
                <a:latin typeface="微软雅黑 Light" panose="020B0502040204020203" pitchFamily="34" charset="-122"/>
                <a:ea typeface="微软雅黑 Light" panose="020B0502040204020203" pitchFamily="34" charset="-122"/>
              </a:rPr>
              <a:t>良性脂溢性角化病（</a:t>
            </a:r>
            <a:r>
              <a:rPr lang="en-US" altLang="zh-CN" sz="800" b="1" dirty="0">
                <a:latin typeface="微软雅黑 Light" panose="020B0502040204020203" pitchFamily="34" charset="-122"/>
                <a:ea typeface="微软雅黑 Light" panose="020B0502040204020203" pitchFamily="34" charset="-122"/>
              </a:rPr>
              <a:t>benign seborrheic </a:t>
            </a:r>
            <a:r>
              <a:rPr lang="en-US" altLang="zh-CN" sz="800" b="1" dirty="0" err="1">
                <a:latin typeface="微软雅黑 Light" panose="020B0502040204020203" pitchFamily="34" charset="-122"/>
                <a:ea typeface="微软雅黑 Light" panose="020B0502040204020203" pitchFamily="34" charset="-122"/>
              </a:rPr>
              <a:t>keratoses</a:t>
            </a:r>
            <a:r>
              <a:rPr lang="zh-CN" altLang="en-US" sz="800" b="1"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a:t>
            </a:r>
            <a:r>
              <a:rPr lang="zh-CN" altLang="en-US" sz="800" b="1" dirty="0">
                <a:latin typeface="微软雅黑 Light" panose="020B0502040204020203" pitchFamily="34" charset="-122"/>
                <a:ea typeface="微软雅黑 Light" panose="020B0502040204020203" pitchFamily="34" charset="-122"/>
              </a:rPr>
              <a:t>恶性黑色素瘤 </a:t>
            </a:r>
            <a:r>
              <a:rPr lang="en-US" altLang="zh-CN" sz="800" b="1" dirty="0">
                <a:latin typeface="微软雅黑 Light" panose="020B0502040204020203" pitchFamily="34" charset="-122"/>
                <a:ea typeface="微软雅黑 Light" panose="020B0502040204020203" pitchFamily="34" charset="-122"/>
              </a:rPr>
              <a:t>vs </a:t>
            </a:r>
            <a:r>
              <a:rPr lang="zh-CN" altLang="en-US" sz="800" b="1" dirty="0">
                <a:latin typeface="微软雅黑 Light" panose="020B0502040204020203" pitchFamily="34" charset="-122"/>
                <a:ea typeface="微软雅黑 Light" panose="020B0502040204020203" pitchFamily="34" charset="-122"/>
              </a:rPr>
              <a:t>普通的痣</a:t>
            </a:r>
            <a:r>
              <a:rPr lang="zh-CN" altLang="en-US" sz="800" dirty="0">
                <a:latin typeface="微软雅黑 Light" panose="020B0502040204020203" pitchFamily="34" charset="-122"/>
                <a:ea typeface="微软雅黑 Light" panose="020B0502040204020203" pitchFamily="34" charset="-122"/>
              </a:rPr>
              <a:t>，在 </a:t>
            </a:r>
            <a:r>
              <a:rPr lang="en-US" altLang="zh-CN" sz="800" dirty="0">
                <a:latin typeface="微软雅黑 Light" panose="020B0502040204020203" pitchFamily="34" charset="-122"/>
                <a:ea typeface="微软雅黑 Light" panose="020B0502040204020203" pitchFamily="34" charset="-122"/>
              </a:rPr>
              <a:t>21 </a:t>
            </a:r>
            <a:r>
              <a:rPr lang="zh-CN" altLang="en-US" sz="800" dirty="0">
                <a:latin typeface="微软雅黑 Light" panose="020B0502040204020203" pitchFamily="34" charset="-122"/>
                <a:ea typeface="微软雅黑 Light" panose="020B0502040204020203" pitchFamily="34" charset="-122"/>
              </a:rPr>
              <a:t>位经过认证的皮肤科医生的监督下，测试了它在活检证实的临床图像上的性能。第一例代表最常见的癌症的识别，第二例代表了最致命的皮肤癌的识别。深度卷积神经网络在这两个任务上的表现都达到了所有测试的专家的水平，证明了该人工智能的皮肤癌鉴定水平达到了媲美皮肤科医生的水平。配备该深度神经网络的移动设备可以让皮肤科医生的诊断拓展到临床之外。据预测，到 </a:t>
            </a:r>
            <a:r>
              <a:rPr lang="en-US" altLang="zh-CN" sz="800" dirty="0">
                <a:latin typeface="微软雅黑 Light" panose="020B0502040204020203" pitchFamily="34" charset="-122"/>
                <a:ea typeface="微软雅黑 Light" panose="020B0502040204020203" pitchFamily="34" charset="-122"/>
              </a:rPr>
              <a:t>2021 </a:t>
            </a:r>
            <a:r>
              <a:rPr lang="zh-CN" altLang="en-US" sz="800" dirty="0">
                <a:latin typeface="微软雅黑 Light" panose="020B0502040204020203" pitchFamily="34" charset="-122"/>
                <a:ea typeface="微软雅黑 Light" panose="020B0502040204020203" pitchFamily="34" charset="-122"/>
              </a:rPr>
              <a:t>年，将有 </a:t>
            </a:r>
            <a:r>
              <a:rPr lang="en-US" altLang="zh-CN" sz="800" dirty="0">
                <a:latin typeface="微软雅黑 Light" panose="020B0502040204020203" pitchFamily="34" charset="-122"/>
                <a:ea typeface="微软雅黑 Light" panose="020B0502040204020203" pitchFamily="34" charset="-122"/>
              </a:rPr>
              <a:t>63 </a:t>
            </a:r>
            <a:r>
              <a:rPr lang="zh-CN" altLang="en-US" sz="800" dirty="0">
                <a:latin typeface="微软雅黑 Light" panose="020B0502040204020203" pitchFamily="34" charset="-122"/>
                <a:ea typeface="微软雅黑 Light" panose="020B0502040204020203" pitchFamily="34" charset="-122"/>
              </a:rPr>
              <a:t>亿智能手机订阅该功能，实现低成本的重要诊断。</a:t>
            </a:r>
            <a:r>
              <a:rPr lang="zh-CN" altLang="en-US" sz="800" dirty="0"/>
              <a:t> </a:t>
            </a:r>
          </a:p>
        </p:txBody>
      </p:sp>
    </p:spTree>
    <p:extLst>
      <p:ext uri="{BB962C8B-B14F-4D97-AF65-F5344CB8AC3E}">
        <p14:creationId xmlns:p14="http://schemas.microsoft.com/office/powerpoint/2010/main" val="24789684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Top)">
                                      <p:cBhvr>
                                        <p:cTn id="7" dur="500"/>
                                        <p:tgtEl>
                                          <p:spTgt spid="31"/>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slide(fromTop)">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36" y="1471293"/>
            <a:ext cx="3068592" cy="1592038"/>
          </a:xfrm>
          <a:prstGeom prst="rect">
            <a:avLst/>
          </a:prstGeom>
        </p:spPr>
      </p:pic>
      <p:sp>
        <p:nvSpPr>
          <p:cNvPr id="31" name="Rectangle 1"/>
          <p:cNvSpPr/>
          <p:nvPr/>
        </p:nvSpPr>
        <p:spPr>
          <a:xfrm>
            <a:off x="857224" y="888264"/>
            <a:ext cx="7429552" cy="307777"/>
          </a:xfrm>
          <a:prstGeom prst="rect">
            <a:avLst/>
          </a:prstGeom>
        </p:spPr>
        <p:txBody>
          <a:bodyPr wrap="square">
            <a:spAutoFit/>
          </a:bodyPr>
          <a:lstStyle/>
          <a:p>
            <a:pPr algn="ctr"/>
            <a:r>
              <a:rPr lang="en-US" altLang="zh-CN" sz="1100" dirty="0">
                <a:solidFill>
                  <a:schemeClr val="bg1">
                    <a:lumMod val="65000"/>
                  </a:schemeClr>
                </a:solidFill>
                <a:latin typeface="Open Sans" pitchFamily="34" charset="0"/>
                <a:ea typeface="Open Sans" pitchFamily="34" charset="0"/>
                <a:cs typeface="Open Sans" pitchFamily="34" charset="0"/>
              </a:rPr>
              <a:t>What Where Who </a:t>
            </a:r>
            <a:r>
              <a:rPr lang="en-US" altLang="zh-CN" sz="1400" b="1" dirty="0">
                <a:solidFill>
                  <a:schemeClr val="bg1">
                    <a:lumMod val="65000"/>
                  </a:schemeClr>
                </a:solidFill>
                <a:latin typeface="Open Sans" pitchFamily="34" charset="0"/>
                <a:ea typeface="Open Sans" pitchFamily="34" charset="0"/>
                <a:cs typeface="Open Sans" pitchFamily="34" charset="0"/>
              </a:rPr>
              <a:t>How</a:t>
            </a:r>
            <a:r>
              <a:rPr lang="en-US" altLang="zh-CN" sz="1100" b="1" dirty="0">
                <a:solidFill>
                  <a:schemeClr val="bg1">
                    <a:lumMod val="65000"/>
                  </a:schemeClr>
                </a:solidFill>
                <a:latin typeface="Open Sans" pitchFamily="34" charset="0"/>
                <a:ea typeface="Open Sans" pitchFamily="34" charset="0"/>
                <a:cs typeface="Open Sans" pitchFamily="34" charset="0"/>
              </a:rPr>
              <a:t> </a:t>
            </a:r>
            <a:r>
              <a:rPr lang="en-US" altLang="zh-CN" sz="1100" dirty="0">
                <a:solidFill>
                  <a:schemeClr val="bg1">
                    <a:lumMod val="65000"/>
                  </a:schemeClr>
                </a:solidFill>
                <a:latin typeface="Open Sans" pitchFamily="34" charset="0"/>
                <a:ea typeface="Open Sans" pitchFamily="34" charset="0"/>
                <a:cs typeface="Open Sans" pitchFamily="34" charset="0"/>
              </a:rPr>
              <a:t>When</a:t>
            </a:r>
            <a:endParaRPr lang="id-ID" sz="1100" dirty="0">
              <a:solidFill>
                <a:schemeClr val="bg1">
                  <a:lumMod val="65000"/>
                </a:schemeClr>
              </a:solidFill>
              <a:latin typeface="Open Sans" pitchFamily="34" charset="0"/>
              <a:ea typeface="Open Sans" pitchFamily="34" charset="0"/>
              <a:cs typeface="Open Sans" pitchFamily="34" charset="0"/>
            </a:endParaRPr>
          </a:p>
        </p:txBody>
      </p:sp>
      <p:sp>
        <p:nvSpPr>
          <p:cNvPr id="39" name="Rectangle 89"/>
          <p:cNvSpPr/>
          <p:nvPr/>
        </p:nvSpPr>
        <p:spPr>
          <a:xfrm>
            <a:off x="3324052" y="1417926"/>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Dataset</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3" name="Rectangle 89"/>
          <p:cNvSpPr/>
          <p:nvPr/>
        </p:nvSpPr>
        <p:spPr>
          <a:xfrm>
            <a:off x="3878710" y="2566757"/>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Algorithm</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4" name="Rectangle 89"/>
          <p:cNvSpPr/>
          <p:nvPr/>
        </p:nvSpPr>
        <p:spPr>
          <a:xfrm>
            <a:off x="6857485" y="2556028"/>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Performance</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9" name="矩形 8"/>
          <p:cNvSpPr/>
          <p:nvPr/>
        </p:nvSpPr>
        <p:spPr>
          <a:xfrm>
            <a:off x="97236" y="3412403"/>
            <a:ext cx="3089628" cy="1446550"/>
          </a:xfrm>
          <a:prstGeom prst="rect">
            <a:avLst/>
          </a:prstGeom>
        </p:spPr>
        <p:txBody>
          <a:bodyPr wrap="square">
            <a:spAutoFit/>
          </a:bodyPr>
          <a:lstStyle/>
          <a:p>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摘要</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使用</a:t>
            </a:r>
            <a:r>
              <a:rPr lang="zh-CN" altLang="en-US" sz="800" dirty="0">
                <a:latin typeface="微软雅黑 Light" panose="020B0502040204020203" pitchFamily="34" charset="-122"/>
                <a:ea typeface="微软雅黑 Light" panose="020B0502040204020203" pitchFamily="34" charset="-122"/>
              </a:rPr>
              <a:t>人工智能（</a:t>
            </a:r>
            <a:r>
              <a:rPr lang="en-US" altLang="zh-CN" sz="800" dirty="0">
                <a:latin typeface="微软雅黑 Light" panose="020B0502040204020203" pitchFamily="34" charset="-122"/>
                <a:ea typeface="微软雅黑 Light" panose="020B0502040204020203" pitchFamily="34" charset="-122"/>
              </a:rPr>
              <a:t>AI</a:t>
            </a:r>
            <a:r>
              <a:rPr lang="zh-CN" altLang="en-US" sz="800" dirty="0">
                <a:latin typeface="微软雅黑 Light" panose="020B0502040204020203" pitchFamily="34" charset="-122"/>
                <a:ea typeface="微软雅黑 Light" panose="020B0502040204020203" pitchFamily="34" charset="-122"/>
              </a:rPr>
              <a:t>）预防和治疗疾病是计算医学的一个最终目标。虽然</a:t>
            </a:r>
            <a:r>
              <a:rPr lang="en-US" altLang="zh-CN" sz="800" dirty="0">
                <a:latin typeface="微软雅黑 Light" panose="020B0502040204020203" pitchFamily="34" charset="-122"/>
                <a:ea typeface="微软雅黑 Light" panose="020B0502040204020203" pitchFamily="34" charset="-122"/>
              </a:rPr>
              <a:t>AI</a:t>
            </a:r>
            <a:r>
              <a:rPr lang="zh-CN" altLang="en-US" sz="800" dirty="0">
                <a:latin typeface="微软雅黑 Light" panose="020B0502040204020203" pitchFamily="34" charset="-122"/>
                <a:ea typeface="微软雅黑 Light" panose="020B0502040204020203" pitchFamily="34" charset="-122"/>
              </a:rPr>
              <a:t>已被开发用于疾病预防和管理方面的筛查和辅助诊断，但还没有在诊所系统应用得到验证。在罕见疾病领域，主要的策略是建立专门的护理中心，然而这些中心分散且覆盖面不足，导致大部分的罕见病患者没有得到充分治疗。在这里，我们展示了一个使用深度学习的</a:t>
            </a:r>
            <a:r>
              <a:rPr lang="en-US" altLang="zh-CN" sz="800" dirty="0">
                <a:latin typeface="微软雅黑 Light" panose="020B0502040204020203" pitchFamily="34" charset="-122"/>
                <a:ea typeface="微软雅黑 Light" panose="020B0502040204020203" pitchFamily="34" charset="-122"/>
              </a:rPr>
              <a:t>AI</a:t>
            </a:r>
            <a:r>
              <a:rPr lang="zh-CN" altLang="en-US" sz="800" dirty="0">
                <a:latin typeface="微软雅黑 Light" panose="020B0502040204020203" pitchFamily="34" charset="-122"/>
                <a:ea typeface="微软雅黑 Light" panose="020B0502040204020203" pitchFamily="34" charset="-122"/>
              </a:rPr>
              <a:t>代理，涉及卷积神经网络用于诊断，风险分层和治疗建议。在本机测试、网站平台、“大海捞针”测试和多医院临床实验里都准确地诊断出先天性白内障并提供治疗决策，而且</a:t>
            </a:r>
            <a:r>
              <a:rPr lang="en-US" altLang="zh-CN" sz="800" dirty="0">
                <a:latin typeface="微软雅黑 Light" panose="020B0502040204020203" pitchFamily="34" charset="-122"/>
                <a:ea typeface="微软雅黑 Light" panose="020B0502040204020203" pitchFamily="34" charset="-122"/>
              </a:rPr>
              <a:t>AI</a:t>
            </a:r>
            <a:r>
              <a:rPr lang="zh-CN" altLang="en-US" sz="800" dirty="0">
                <a:latin typeface="微软雅黑 Light" panose="020B0502040204020203" pitchFamily="34" charset="-122"/>
                <a:ea typeface="微软雅黑 Light" panose="020B0502040204020203" pitchFamily="34" charset="-122"/>
              </a:rPr>
              <a:t>代理的表现和单个眼科医生水平一样好。此外，我们将</a:t>
            </a:r>
            <a:r>
              <a:rPr lang="en-US" altLang="zh-CN" sz="800" dirty="0">
                <a:latin typeface="微软雅黑 Light" panose="020B0502040204020203" pitchFamily="34" charset="-122"/>
                <a:ea typeface="微软雅黑 Light" panose="020B0502040204020203" pitchFamily="34" charset="-122"/>
              </a:rPr>
              <a:t>AI</a:t>
            </a:r>
            <a:r>
              <a:rPr lang="zh-CN" altLang="en-US" sz="800" dirty="0">
                <a:latin typeface="微软雅黑 Light" panose="020B0502040204020203" pitchFamily="34" charset="-122"/>
                <a:ea typeface="微软雅黑 Light" panose="020B0502040204020203" pitchFamily="34" charset="-122"/>
              </a:rPr>
              <a:t>代理与基于云的多机构协作平台相结合，旨在改善疾病管理，为罕见疾病患者带来益处。</a:t>
            </a:r>
            <a:endParaRPr lang="zh-CN" altLang="en-US" sz="800"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7140" y="1490011"/>
            <a:ext cx="1543829" cy="814211"/>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1445" y="3077658"/>
            <a:ext cx="2723223" cy="155691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700" y="1447847"/>
            <a:ext cx="3472300" cy="91271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2863804"/>
            <a:ext cx="3107344" cy="2945306"/>
          </a:xfrm>
          <a:prstGeom prst="rect">
            <a:avLst/>
          </a:prstGeom>
        </p:spPr>
      </p:pic>
      <p:sp>
        <p:nvSpPr>
          <p:cNvPr id="16" name="Rectangle 3"/>
          <p:cNvSpPr/>
          <p:nvPr/>
        </p:nvSpPr>
        <p:spPr>
          <a:xfrm>
            <a:off x="857224" y="332656"/>
            <a:ext cx="7429552" cy="492443"/>
          </a:xfrm>
          <a:prstGeom prst="rect">
            <a:avLst/>
          </a:prstGeom>
        </p:spPr>
        <p:txBody>
          <a:bodyPr wrap="square">
            <a:spAutoFit/>
          </a:bodyPr>
          <a:lstStyle/>
          <a:p>
            <a:pPr algn="ctr"/>
            <a:r>
              <a:rPr lang="en-US" sz="2600" dirty="0">
                <a:solidFill>
                  <a:schemeClr val="bg1">
                    <a:lumMod val="75000"/>
                  </a:schemeClr>
                </a:solidFill>
                <a:latin typeface="Open Sans" pitchFamily="34" charset="0"/>
                <a:ea typeface="Open Sans" pitchFamily="34" charset="0"/>
                <a:cs typeface="Open Sans" pitchFamily="34" charset="0"/>
              </a:rPr>
              <a:t>AI+</a:t>
            </a:r>
            <a:r>
              <a:rPr lang="zh-CN" altLang="en-US" sz="2600" dirty="0">
                <a:solidFill>
                  <a:schemeClr val="bg1">
                    <a:lumMod val="75000"/>
                  </a:schemeClr>
                </a:solidFill>
                <a:latin typeface="Open Sans" pitchFamily="34" charset="0"/>
                <a:ea typeface="Open Sans" pitchFamily="34" charset="0"/>
                <a:cs typeface="Open Sans" pitchFamily="34" charset="0"/>
              </a:rPr>
              <a:t>医疗</a:t>
            </a:r>
            <a:endParaRPr lang="id-ID" sz="2600" dirty="0">
              <a:solidFill>
                <a:schemeClr val="bg1">
                  <a:lumMod val="75000"/>
                </a:schemeClr>
              </a:solidFill>
              <a:latin typeface="Open Sans" pitchFamily="34" charset="0"/>
              <a:ea typeface="Open Sans" pitchFamily="34" charset="0"/>
              <a:cs typeface="Open Sans" pitchFamily="34" charset="0"/>
            </a:endParaRPr>
          </a:p>
        </p:txBody>
      </p:sp>
      <p:cxnSp>
        <p:nvCxnSpPr>
          <p:cNvPr id="17" name="Straight Connector 4"/>
          <p:cNvCxnSpPr/>
          <p:nvPr/>
        </p:nvCxnSpPr>
        <p:spPr>
          <a:xfrm rot="5400000">
            <a:off x="3341769" y="602439"/>
            <a:ext cx="318384"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5"/>
          <p:cNvCxnSpPr/>
          <p:nvPr/>
        </p:nvCxnSpPr>
        <p:spPr>
          <a:xfrm rot="5400000">
            <a:off x="5484909" y="602439"/>
            <a:ext cx="318384"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52340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To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b="9599"/>
          <a:stretch/>
        </p:blipFill>
        <p:spPr>
          <a:xfrm>
            <a:off x="5281753" y="1349329"/>
            <a:ext cx="2105822" cy="229266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31" y="1337267"/>
            <a:ext cx="1688683" cy="224178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874" y="1741698"/>
            <a:ext cx="1608131" cy="3443051"/>
          </a:xfrm>
          <a:prstGeom prst="rect">
            <a:avLst/>
          </a:prstGeom>
        </p:spPr>
      </p:pic>
      <p:sp>
        <p:nvSpPr>
          <p:cNvPr id="31" name="Rectangle 1"/>
          <p:cNvSpPr/>
          <p:nvPr/>
        </p:nvSpPr>
        <p:spPr>
          <a:xfrm>
            <a:off x="857224" y="816256"/>
            <a:ext cx="7429552" cy="307777"/>
          </a:xfrm>
          <a:prstGeom prst="rect">
            <a:avLst/>
          </a:prstGeom>
        </p:spPr>
        <p:txBody>
          <a:bodyPr wrap="square">
            <a:spAutoFit/>
          </a:bodyPr>
          <a:lstStyle/>
          <a:p>
            <a:pPr algn="ctr"/>
            <a:r>
              <a:rPr lang="en-US" altLang="zh-CN" sz="1100" dirty="0">
                <a:solidFill>
                  <a:schemeClr val="bg1">
                    <a:lumMod val="65000"/>
                  </a:schemeClr>
                </a:solidFill>
                <a:latin typeface="Open Sans" pitchFamily="34" charset="0"/>
                <a:ea typeface="Open Sans" pitchFamily="34" charset="0"/>
                <a:cs typeface="Open Sans" pitchFamily="34" charset="0"/>
              </a:rPr>
              <a:t>What Where Who </a:t>
            </a:r>
            <a:r>
              <a:rPr lang="en-US" altLang="zh-CN" sz="1400" b="1" dirty="0">
                <a:solidFill>
                  <a:schemeClr val="bg1">
                    <a:lumMod val="65000"/>
                  </a:schemeClr>
                </a:solidFill>
                <a:latin typeface="Open Sans" pitchFamily="34" charset="0"/>
                <a:ea typeface="Open Sans" pitchFamily="34" charset="0"/>
                <a:cs typeface="Open Sans" pitchFamily="34" charset="0"/>
              </a:rPr>
              <a:t>How</a:t>
            </a:r>
            <a:r>
              <a:rPr lang="en-US" altLang="zh-CN" sz="1100" b="1" dirty="0">
                <a:solidFill>
                  <a:schemeClr val="bg1">
                    <a:lumMod val="65000"/>
                  </a:schemeClr>
                </a:solidFill>
                <a:latin typeface="Open Sans" pitchFamily="34" charset="0"/>
                <a:ea typeface="Open Sans" pitchFamily="34" charset="0"/>
                <a:cs typeface="Open Sans" pitchFamily="34" charset="0"/>
              </a:rPr>
              <a:t> </a:t>
            </a:r>
            <a:r>
              <a:rPr lang="en-US" altLang="zh-CN" sz="1100" dirty="0">
                <a:solidFill>
                  <a:schemeClr val="bg1">
                    <a:lumMod val="65000"/>
                  </a:schemeClr>
                </a:solidFill>
                <a:latin typeface="Open Sans" pitchFamily="34" charset="0"/>
                <a:ea typeface="Open Sans" pitchFamily="34" charset="0"/>
                <a:cs typeface="Open Sans" pitchFamily="34" charset="0"/>
              </a:rPr>
              <a:t>When</a:t>
            </a:r>
            <a:endParaRPr lang="id-ID" sz="1100" dirty="0">
              <a:solidFill>
                <a:schemeClr val="bg1">
                  <a:lumMod val="65000"/>
                </a:schemeClr>
              </a:solidFill>
              <a:latin typeface="Open Sans" pitchFamily="34" charset="0"/>
              <a:ea typeface="Open Sans" pitchFamily="34" charset="0"/>
              <a:cs typeface="Open Sans" pitchFamily="34" charset="0"/>
            </a:endParaRPr>
          </a:p>
        </p:txBody>
      </p:sp>
      <p:sp>
        <p:nvSpPr>
          <p:cNvPr id="39" name="Rectangle 89"/>
          <p:cNvSpPr/>
          <p:nvPr/>
        </p:nvSpPr>
        <p:spPr>
          <a:xfrm>
            <a:off x="3162509" y="1341151"/>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Dataset</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3" name="Rectangle 89"/>
          <p:cNvSpPr/>
          <p:nvPr/>
        </p:nvSpPr>
        <p:spPr>
          <a:xfrm>
            <a:off x="7543800" y="1349330"/>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Algorithm</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4" name="Rectangle 89"/>
          <p:cNvSpPr/>
          <p:nvPr/>
        </p:nvSpPr>
        <p:spPr>
          <a:xfrm>
            <a:off x="3152801" y="3879290"/>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Performance</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9" name="矩形 8"/>
          <p:cNvSpPr/>
          <p:nvPr/>
        </p:nvSpPr>
        <p:spPr>
          <a:xfrm>
            <a:off x="72881" y="4646139"/>
            <a:ext cx="3089628" cy="1077218"/>
          </a:xfrm>
          <a:prstGeom prst="rect">
            <a:avLst/>
          </a:prstGeom>
        </p:spPr>
        <p:txBody>
          <a:bodyPr wrap="square">
            <a:spAutoFit/>
          </a:bodyPr>
          <a:lstStyle/>
          <a:p>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摘要</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我们开发了一种算法，超过了认证的心脏病专家在用单引线可佩戴监护仪记录的心电图检测各种</a:t>
            </a:r>
            <a:r>
              <a:rPr lang="zh-CN" altLang="en-US" sz="800" b="1" dirty="0">
                <a:latin typeface="微软雅黑 Light" panose="020B0502040204020203" pitchFamily="34" charset="-122"/>
                <a:ea typeface="微软雅黑 Light" panose="020B0502040204020203" pitchFamily="34" charset="-122"/>
              </a:rPr>
              <a:t>心律失常</a:t>
            </a:r>
            <a:r>
              <a:rPr lang="zh-CN" altLang="en-US" sz="800" dirty="0">
                <a:latin typeface="微软雅黑 Light" panose="020B0502040204020203" pitchFamily="34" charset="-122"/>
                <a:ea typeface="微软雅黑 Light" panose="020B0502040204020203" pitchFamily="34" charset="-122"/>
              </a:rPr>
              <a:t>的性能。 我们建立的数据集超过以前研究的语料库的唯一患者数量的</a:t>
            </a:r>
            <a:r>
              <a:rPr lang="en-US" altLang="zh-CN" sz="800" dirty="0">
                <a:latin typeface="微软雅黑 Light" panose="020B0502040204020203" pitchFamily="34" charset="-122"/>
                <a:ea typeface="微软雅黑 Light" panose="020B0502040204020203" pitchFamily="34" charset="-122"/>
              </a:rPr>
              <a:t>500</a:t>
            </a:r>
            <a:r>
              <a:rPr lang="zh-CN" altLang="en-US" sz="800" dirty="0">
                <a:latin typeface="微软雅黑 Light" panose="020B0502040204020203" pitchFamily="34" charset="-122"/>
                <a:ea typeface="微软雅黑 Light" panose="020B0502040204020203" pitchFamily="34" charset="-122"/>
              </a:rPr>
              <a:t>倍以上。 在这个数据集上，我们训练一个</a:t>
            </a:r>
            <a:r>
              <a:rPr lang="en-US" altLang="zh-CN" sz="800" dirty="0">
                <a:latin typeface="微软雅黑 Light" panose="020B0502040204020203" pitchFamily="34" charset="-122"/>
                <a:ea typeface="微软雅黑 Light" panose="020B0502040204020203" pitchFamily="34" charset="-122"/>
              </a:rPr>
              <a:t>34</a:t>
            </a:r>
            <a:r>
              <a:rPr lang="zh-CN" altLang="en-US" sz="800" dirty="0">
                <a:latin typeface="微软雅黑 Light" panose="020B0502040204020203" pitchFamily="34" charset="-122"/>
                <a:ea typeface="微软雅黑 Light" panose="020B0502040204020203" pitchFamily="34" charset="-122"/>
              </a:rPr>
              <a:t>层卷积神经网络，将一系列</a:t>
            </a:r>
            <a:r>
              <a:rPr lang="en-US" altLang="zh-CN" sz="800" dirty="0">
                <a:latin typeface="微软雅黑 Light" panose="020B0502040204020203" pitchFamily="34" charset="-122"/>
                <a:ea typeface="微软雅黑 Light" panose="020B0502040204020203" pitchFamily="34" charset="-122"/>
              </a:rPr>
              <a:t>ECG</a:t>
            </a:r>
            <a:r>
              <a:rPr lang="zh-CN" altLang="en-US" sz="800" dirty="0">
                <a:latin typeface="微软雅黑 Light" panose="020B0502040204020203" pitchFamily="34" charset="-122"/>
                <a:ea typeface="微软雅黑 Light" panose="020B0502040204020203" pitchFamily="34" charset="-122"/>
              </a:rPr>
              <a:t>样本映射到一系列节律类。 董事会认证心理学家委员会注释了一项黄金标准测试，我们将其模型的表现与</a:t>
            </a:r>
            <a:r>
              <a:rPr lang="en-US" altLang="zh-CN" sz="800" dirty="0">
                <a:latin typeface="微软雅黑 Light" panose="020B0502040204020203" pitchFamily="34" charset="-122"/>
                <a:ea typeface="微软雅黑 Light" panose="020B0502040204020203" pitchFamily="34" charset="-122"/>
              </a:rPr>
              <a:t>6</a:t>
            </a:r>
            <a:r>
              <a:rPr lang="zh-CN" altLang="en-US" sz="800" dirty="0">
                <a:latin typeface="微软雅黑 Light" panose="020B0502040204020203" pitchFamily="34" charset="-122"/>
                <a:ea typeface="微软雅黑 Light" panose="020B0502040204020203" pitchFamily="34" charset="-122"/>
              </a:rPr>
              <a:t>名其他个体心脏病专家的表现进行比较。 我们超过了召回（敏感度）和精度（阳性预测值）的平均心脏病学家表现。</a:t>
            </a:r>
            <a:endParaRPr lang="zh-CN" altLang="en-US" sz="800"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1" y="1185924"/>
            <a:ext cx="2793401" cy="3372818"/>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b="21311"/>
          <a:stretch/>
        </p:blipFill>
        <p:spPr>
          <a:xfrm>
            <a:off x="4538822" y="3949996"/>
            <a:ext cx="1795843" cy="1738863"/>
          </a:xfrm>
          <a:prstGeom prst="rect">
            <a:avLst/>
          </a:prstGeom>
        </p:spPr>
      </p:pic>
      <p:sp>
        <p:nvSpPr>
          <p:cNvPr id="15" name="文本框 14"/>
          <p:cNvSpPr txBox="1"/>
          <p:nvPr/>
        </p:nvSpPr>
        <p:spPr>
          <a:xfrm>
            <a:off x="3979193" y="3559894"/>
            <a:ext cx="3203240" cy="338554"/>
          </a:xfrm>
          <a:prstGeom prst="rect">
            <a:avLst/>
          </a:prstGeom>
        </p:spPr>
        <p:txBody>
          <a:bodyPr wrap="square">
            <a:spAutoFit/>
          </a:bodyPr>
          <a:lstStyle>
            <a:defPPr>
              <a:defRPr lang="en-US"/>
            </a:defPPr>
            <a:lvl1pPr>
              <a:defRPr sz="800">
                <a:latin typeface="微软雅黑 Light" panose="020B0502040204020203" pitchFamily="34" charset="-122"/>
                <a:ea typeface="微软雅黑 Light" panose="020B0502040204020203" pitchFamily="34" charset="-122"/>
              </a:defRPr>
            </a:lvl1pPr>
          </a:lstStyle>
          <a:p>
            <a:r>
              <a:rPr lang="en-US" altLang="zh-CN" dirty="0"/>
              <a:t>Train Set:64,121 </a:t>
            </a:r>
            <a:r>
              <a:rPr lang="en-US" altLang="zh-CN" dirty="0"/>
              <a:t>ECG records from 29,163 patients</a:t>
            </a:r>
          </a:p>
          <a:p>
            <a:r>
              <a:rPr lang="en-US" altLang="zh-CN" dirty="0"/>
              <a:t>Test Set:336 </a:t>
            </a:r>
            <a:r>
              <a:rPr lang="en-US" altLang="zh-CN" dirty="0"/>
              <a:t>records from 328 </a:t>
            </a:r>
            <a:r>
              <a:rPr lang="en-US" altLang="zh-CN" dirty="0"/>
              <a:t>patients</a:t>
            </a:r>
            <a:endParaRPr lang="zh-CN" altLang="en-US" dirty="0"/>
          </a:p>
        </p:txBody>
      </p:sp>
      <p:sp>
        <p:nvSpPr>
          <p:cNvPr id="21" name="Rectangle 3"/>
          <p:cNvSpPr/>
          <p:nvPr/>
        </p:nvSpPr>
        <p:spPr>
          <a:xfrm>
            <a:off x="857224" y="260648"/>
            <a:ext cx="7429552" cy="492443"/>
          </a:xfrm>
          <a:prstGeom prst="rect">
            <a:avLst/>
          </a:prstGeom>
        </p:spPr>
        <p:txBody>
          <a:bodyPr wrap="square">
            <a:spAutoFit/>
          </a:bodyPr>
          <a:lstStyle/>
          <a:p>
            <a:pPr algn="ctr"/>
            <a:r>
              <a:rPr lang="en-US" sz="2600" dirty="0">
                <a:solidFill>
                  <a:schemeClr val="bg1">
                    <a:lumMod val="75000"/>
                  </a:schemeClr>
                </a:solidFill>
                <a:latin typeface="Open Sans" pitchFamily="34" charset="0"/>
                <a:ea typeface="Open Sans" pitchFamily="34" charset="0"/>
                <a:cs typeface="Open Sans" pitchFamily="34" charset="0"/>
              </a:rPr>
              <a:t>AI+</a:t>
            </a:r>
            <a:r>
              <a:rPr lang="zh-CN" altLang="en-US" sz="2600" dirty="0">
                <a:solidFill>
                  <a:schemeClr val="bg1">
                    <a:lumMod val="75000"/>
                  </a:schemeClr>
                </a:solidFill>
                <a:latin typeface="Open Sans" pitchFamily="34" charset="0"/>
                <a:ea typeface="Open Sans" pitchFamily="34" charset="0"/>
                <a:cs typeface="Open Sans" pitchFamily="34" charset="0"/>
              </a:rPr>
              <a:t>医疗</a:t>
            </a:r>
            <a:endParaRPr lang="id-ID" sz="2600" dirty="0">
              <a:solidFill>
                <a:schemeClr val="bg1">
                  <a:lumMod val="75000"/>
                </a:schemeClr>
              </a:solidFill>
              <a:latin typeface="Open Sans" pitchFamily="34" charset="0"/>
              <a:ea typeface="Open Sans" pitchFamily="34" charset="0"/>
              <a:cs typeface="Open Sans" pitchFamily="34" charset="0"/>
            </a:endParaRPr>
          </a:p>
        </p:txBody>
      </p:sp>
      <p:cxnSp>
        <p:nvCxnSpPr>
          <p:cNvPr id="22" name="Straight Connector 4"/>
          <p:cNvCxnSpPr/>
          <p:nvPr/>
        </p:nvCxnSpPr>
        <p:spPr>
          <a:xfrm rot="5400000">
            <a:off x="3341769" y="530431"/>
            <a:ext cx="318384"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5"/>
          <p:cNvCxnSpPr/>
          <p:nvPr/>
        </p:nvCxnSpPr>
        <p:spPr>
          <a:xfrm rot="5400000">
            <a:off x="5484909" y="530431"/>
            <a:ext cx="318384"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9048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To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1"/>
          <p:cNvSpPr/>
          <p:nvPr/>
        </p:nvSpPr>
        <p:spPr>
          <a:xfrm>
            <a:off x="857224" y="888264"/>
            <a:ext cx="7429552" cy="307777"/>
          </a:xfrm>
          <a:prstGeom prst="rect">
            <a:avLst/>
          </a:prstGeom>
        </p:spPr>
        <p:txBody>
          <a:bodyPr wrap="square">
            <a:spAutoFit/>
          </a:bodyPr>
          <a:lstStyle/>
          <a:p>
            <a:pPr algn="ctr"/>
            <a:r>
              <a:rPr lang="en-US" altLang="zh-CN" sz="1100" dirty="0">
                <a:solidFill>
                  <a:schemeClr val="bg1">
                    <a:lumMod val="65000"/>
                  </a:schemeClr>
                </a:solidFill>
                <a:latin typeface="Open Sans" pitchFamily="34" charset="0"/>
                <a:ea typeface="Open Sans" pitchFamily="34" charset="0"/>
                <a:cs typeface="Open Sans" pitchFamily="34" charset="0"/>
              </a:rPr>
              <a:t>What Where Who </a:t>
            </a:r>
            <a:r>
              <a:rPr lang="en-US" altLang="zh-CN" sz="1400" b="1" dirty="0">
                <a:solidFill>
                  <a:schemeClr val="bg1">
                    <a:lumMod val="65000"/>
                  </a:schemeClr>
                </a:solidFill>
                <a:latin typeface="Open Sans" pitchFamily="34" charset="0"/>
                <a:ea typeface="Open Sans" pitchFamily="34" charset="0"/>
                <a:cs typeface="Open Sans" pitchFamily="34" charset="0"/>
              </a:rPr>
              <a:t>How</a:t>
            </a:r>
            <a:r>
              <a:rPr lang="en-US" altLang="zh-CN" sz="1100" b="1" dirty="0">
                <a:solidFill>
                  <a:schemeClr val="bg1">
                    <a:lumMod val="65000"/>
                  </a:schemeClr>
                </a:solidFill>
                <a:latin typeface="Open Sans" pitchFamily="34" charset="0"/>
                <a:ea typeface="Open Sans" pitchFamily="34" charset="0"/>
                <a:cs typeface="Open Sans" pitchFamily="34" charset="0"/>
              </a:rPr>
              <a:t> </a:t>
            </a:r>
            <a:r>
              <a:rPr lang="en-US" altLang="zh-CN" sz="1100" dirty="0">
                <a:solidFill>
                  <a:schemeClr val="bg1">
                    <a:lumMod val="65000"/>
                  </a:schemeClr>
                </a:solidFill>
                <a:latin typeface="Open Sans" pitchFamily="34" charset="0"/>
                <a:ea typeface="Open Sans" pitchFamily="34" charset="0"/>
                <a:cs typeface="Open Sans" pitchFamily="34" charset="0"/>
              </a:rPr>
              <a:t>When</a:t>
            </a:r>
            <a:endParaRPr lang="id-ID" sz="1100" dirty="0">
              <a:solidFill>
                <a:schemeClr val="bg1">
                  <a:lumMod val="65000"/>
                </a:schemeClr>
              </a:solidFill>
              <a:latin typeface="Open Sans" pitchFamily="34" charset="0"/>
              <a:ea typeface="Open Sans" pitchFamily="34" charset="0"/>
              <a:cs typeface="Open Sans" pitchFamily="34" charset="0"/>
            </a:endParaRPr>
          </a:p>
        </p:txBody>
      </p:sp>
      <p:sp>
        <p:nvSpPr>
          <p:cNvPr id="39" name="Rectangle 89"/>
          <p:cNvSpPr/>
          <p:nvPr/>
        </p:nvSpPr>
        <p:spPr>
          <a:xfrm>
            <a:off x="3324052" y="1417926"/>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Dataset</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3" name="Rectangle 89"/>
          <p:cNvSpPr/>
          <p:nvPr/>
        </p:nvSpPr>
        <p:spPr>
          <a:xfrm>
            <a:off x="3343559" y="3918767"/>
            <a:ext cx="1928826" cy="307777"/>
          </a:xfrm>
          <a:prstGeom prst="rect">
            <a:avLst/>
          </a:prstGeom>
        </p:spPr>
        <p:txBody>
          <a:bodyPr wrap="square">
            <a:spAutoFit/>
          </a:bodyPr>
          <a:lstStyle/>
          <a:p>
            <a:r>
              <a:rPr lang="en-US" sz="1400" dirty="0">
                <a:solidFill>
                  <a:schemeClr val="bg1">
                    <a:lumMod val="65000"/>
                  </a:schemeClr>
                </a:solidFill>
                <a:latin typeface="Open Sans" pitchFamily="34" charset="0"/>
                <a:ea typeface="Open Sans" pitchFamily="34" charset="0"/>
                <a:cs typeface="Open Sans" pitchFamily="34" charset="0"/>
              </a:rPr>
              <a:t>Algorithm</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44" name="Rectangle 89"/>
          <p:cNvSpPr/>
          <p:nvPr/>
        </p:nvSpPr>
        <p:spPr>
          <a:xfrm>
            <a:off x="3322833" y="4483502"/>
            <a:ext cx="1928826" cy="307777"/>
          </a:xfrm>
          <a:prstGeom prst="rect">
            <a:avLst/>
          </a:prstGeom>
        </p:spPr>
        <p:txBody>
          <a:bodyPr wrap="square">
            <a:spAutoFit/>
          </a:bodyPr>
          <a:lstStyle/>
          <a:p>
            <a:r>
              <a:rPr lang="en-US" altLang="zh-CN" sz="1400" dirty="0" err="1" smtClean="0">
                <a:solidFill>
                  <a:schemeClr val="bg1">
                    <a:lumMod val="65000"/>
                  </a:schemeClr>
                </a:solidFill>
                <a:latin typeface="Open Sans" pitchFamily="34" charset="0"/>
                <a:ea typeface="Open Sans" pitchFamily="34" charset="0"/>
                <a:cs typeface="Open Sans" pitchFamily="34" charset="0"/>
              </a:rPr>
              <a:t>Peformance</a:t>
            </a:r>
            <a:endParaRPr lang="en-US" sz="1400" dirty="0">
              <a:solidFill>
                <a:schemeClr val="bg1">
                  <a:lumMod val="65000"/>
                </a:schemeClr>
              </a:solidFill>
              <a:latin typeface="Open Sans" pitchFamily="34" charset="0"/>
              <a:ea typeface="Open Sans" pitchFamily="34" charset="0"/>
              <a:cs typeface="Open Sans" pitchFamily="34" charset="0"/>
            </a:endParaRPr>
          </a:p>
        </p:txBody>
      </p:sp>
      <p:sp>
        <p:nvSpPr>
          <p:cNvPr id="9" name="矩形 8"/>
          <p:cNvSpPr/>
          <p:nvPr/>
        </p:nvSpPr>
        <p:spPr>
          <a:xfrm>
            <a:off x="172981" y="3542993"/>
            <a:ext cx="3256019" cy="2308324"/>
          </a:xfrm>
          <a:prstGeom prst="rect">
            <a:avLst/>
          </a:prstGeom>
        </p:spPr>
        <p:txBody>
          <a:bodyPr wrap="square">
            <a:spAutoFit/>
          </a:bodyPr>
          <a:lstStyle/>
          <a:p>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摘要</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使用电子健康记录（</a:t>
            </a:r>
            <a:r>
              <a:rPr lang="en-US" altLang="zh-CN" sz="800" dirty="0">
                <a:latin typeface="微软雅黑 Light" panose="020B0502040204020203" pitchFamily="34" charset="-122"/>
                <a:ea typeface="微软雅黑 Light" panose="020B0502040204020203" pitchFamily="34" charset="-122"/>
              </a:rPr>
              <a:t>EHR</a:t>
            </a:r>
            <a:r>
              <a:rPr lang="zh-CN" altLang="en-US" sz="800" dirty="0">
                <a:latin typeface="微软雅黑 Light" panose="020B0502040204020203" pitchFamily="34" charset="-122"/>
                <a:ea typeface="微软雅黑 Light" panose="020B0502040204020203" pitchFamily="34" charset="-122"/>
              </a:rPr>
              <a:t>）数据进行预测建模预计将推动个性化医疗的发展，提高医疗质量。构建预测统计模型通常需要从正则化</a:t>
            </a:r>
            <a:r>
              <a:rPr lang="en-US" altLang="zh-CN" sz="800" dirty="0">
                <a:latin typeface="微软雅黑 Light" panose="020B0502040204020203" pitchFamily="34" charset="-122"/>
                <a:ea typeface="微软雅黑 Light" panose="020B0502040204020203" pitchFamily="34" charset="-122"/>
              </a:rPr>
              <a:t>EHR</a:t>
            </a:r>
            <a:r>
              <a:rPr lang="zh-CN" altLang="en-US" sz="800" dirty="0">
                <a:latin typeface="微软雅黑 Light" panose="020B0502040204020203" pitchFamily="34" charset="-122"/>
                <a:ea typeface="微软雅黑 Light" panose="020B0502040204020203" pitchFamily="34" charset="-122"/>
              </a:rPr>
              <a:t>数据中提取筛选后的预测变量，这是一个劳动密集型过程，将会丢失每个病人记录中绝大多数的信息。基于快速医疗保健互操作性资源（</a:t>
            </a:r>
            <a:r>
              <a:rPr lang="en-US" altLang="zh-CN" sz="800" dirty="0">
                <a:latin typeface="微软雅黑 Light" panose="020B0502040204020203" pitchFamily="34" charset="-122"/>
                <a:ea typeface="微软雅黑 Light" panose="020B0502040204020203" pitchFamily="34" charset="-122"/>
              </a:rPr>
              <a:t>FHIR</a:t>
            </a:r>
            <a:r>
              <a:rPr lang="zh-CN" altLang="en-US" sz="800" dirty="0">
                <a:latin typeface="微软雅黑 Light" panose="020B0502040204020203" pitchFamily="34" charset="-122"/>
                <a:ea typeface="微软雅黑 Light" panose="020B0502040204020203" pitchFamily="34" charset="-122"/>
              </a:rPr>
              <a:t>）格式，我们提出了患者的全部原始</a:t>
            </a:r>
            <a:r>
              <a:rPr lang="en-US" altLang="zh-CN" sz="800" dirty="0">
                <a:latin typeface="微软雅黑 Light" panose="020B0502040204020203" pitchFamily="34" charset="-122"/>
                <a:ea typeface="微软雅黑 Light" panose="020B0502040204020203" pitchFamily="34" charset="-122"/>
              </a:rPr>
              <a:t>EHR</a:t>
            </a:r>
            <a:r>
              <a:rPr lang="zh-CN" altLang="en-US" sz="800" dirty="0">
                <a:latin typeface="微软雅黑 Light" panose="020B0502040204020203" pitchFamily="34" charset="-122"/>
                <a:ea typeface="微软雅黑 Light" panose="020B0502040204020203" pitchFamily="34" charset="-122"/>
              </a:rPr>
              <a:t>记录的表示方法。我们经过实验证明，使用这种表示的深度学习方法能够准确预测来自多个中心的多个医疗事件，而无需站点特定的数据协调。我们使用来自两个美国学术医疗中心的非识别</a:t>
            </a:r>
            <a:r>
              <a:rPr lang="en-US" altLang="zh-CN" sz="800" dirty="0">
                <a:latin typeface="微软雅黑 Light" panose="020B0502040204020203" pitchFamily="34" charset="-122"/>
                <a:ea typeface="微软雅黑 Light" panose="020B0502040204020203" pitchFamily="34" charset="-122"/>
              </a:rPr>
              <a:t>EHR</a:t>
            </a:r>
            <a:r>
              <a:rPr lang="zh-CN" altLang="en-US" sz="800" dirty="0">
                <a:latin typeface="微软雅黑 Light" panose="020B0502040204020203" pitchFamily="34" charset="-122"/>
                <a:ea typeface="微软雅黑 Light" panose="020B0502040204020203" pitchFamily="34" charset="-122"/>
              </a:rPr>
              <a:t>数据对我们的方法进行验证，其中</a:t>
            </a:r>
            <a:r>
              <a:rPr lang="en-US" altLang="zh-CN" sz="800" dirty="0">
                <a:latin typeface="微软雅黑 Light" panose="020B0502040204020203" pitchFamily="34" charset="-122"/>
                <a:ea typeface="微软雅黑 Light" panose="020B0502040204020203" pitchFamily="34" charset="-122"/>
              </a:rPr>
              <a:t>216,221</a:t>
            </a:r>
            <a:r>
              <a:rPr lang="zh-CN" altLang="en-US" sz="800" dirty="0">
                <a:latin typeface="微软雅黑 Light" panose="020B0502040204020203" pitchFamily="34" charset="-122"/>
                <a:ea typeface="微软雅黑 Light" panose="020B0502040204020203" pitchFamily="34" charset="-122"/>
              </a:rPr>
              <a:t>名成年患者住院至少</a:t>
            </a:r>
            <a:r>
              <a:rPr lang="en-US" altLang="zh-CN" sz="800" dirty="0">
                <a:latin typeface="微软雅黑 Light" panose="020B0502040204020203" pitchFamily="34" charset="-122"/>
                <a:ea typeface="微软雅黑 Light" panose="020B0502040204020203" pitchFamily="34" charset="-122"/>
              </a:rPr>
              <a:t>24</a:t>
            </a:r>
            <a:r>
              <a:rPr lang="zh-CN" altLang="en-US" sz="800" dirty="0">
                <a:latin typeface="微软雅黑 Light" panose="020B0502040204020203" pitchFamily="34" charset="-122"/>
                <a:ea typeface="微软雅黑 Light" panose="020B0502040204020203" pitchFamily="34" charset="-122"/>
              </a:rPr>
              <a:t>小时。按照我们所提出的序列格式，这一卷</a:t>
            </a:r>
            <a:r>
              <a:rPr lang="en-US" altLang="zh-CN" sz="800" dirty="0">
                <a:latin typeface="微软雅黑 Light" panose="020B0502040204020203" pitchFamily="34" charset="-122"/>
                <a:ea typeface="微软雅黑 Light" panose="020B0502040204020203" pitchFamily="34" charset="-122"/>
              </a:rPr>
              <a:t>EHR</a:t>
            </a:r>
            <a:r>
              <a:rPr lang="zh-CN" altLang="en-US" sz="800" dirty="0">
                <a:latin typeface="微软雅黑 Light" panose="020B0502040204020203" pitchFamily="34" charset="-122"/>
                <a:ea typeface="微软雅黑 Light" panose="020B0502040204020203" pitchFamily="34" charset="-122"/>
              </a:rPr>
              <a:t>数据总共包含了</a:t>
            </a:r>
            <a:r>
              <a:rPr lang="en-US" altLang="zh-CN" sz="800" dirty="0">
                <a:latin typeface="微软雅黑 Light" panose="020B0502040204020203" pitchFamily="34" charset="-122"/>
                <a:ea typeface="微软雅黑 Light" panose="020B0502040204020203" pitchFamily="34" charset="-122"/>
              </a:rPr>
              <a:t>46,864,534,945</a:t>
            </a:r>
            <a:r>
              <a:rPr lang="zh-CN" altLang="en-US" sz="800" dirty="0">
                <a:latin typeface="微软雅黑 Light" panose="020B0502040204020203" pitchFamily="34" charset="-122"/>
                <a:ea typeface="微软雅黑 Light" panose="020B0502040204020203" pitchFamily="34" charset="-122"/>
              </a:rPr>
              <a:t>个数据点，包括临床说明。深度学习模型在预测诸如</a:t>
            </a:r>
            <a:r>
              <a:rPr lang="zh-CN" altLang="en-US" sz="800" b="1" dirty="0">
                <a:latin typeface="微软雅黑 Light" panose="020B0502040204020203" pitchFamily="34" charset="-122"/>
                <a:ea typeface="微软雅黑 Light" panose="020B0502040204020203" pitchFamily="34" charset="-122"/>
              </a:rPr>
              <a:t>住院死亡率</a:t>
            </a:r>
            <a:r>
              <a:rPr lang="zh-CN" altLang="en-US" sz="800" dirty="0">
                <a:latin typeface="微软雅黑 Light" panose="020B0502040204020203" pitchFamily="34" charset="-122"/>
                <a:ea typeface="微软雅黑 Light" panose="020B0502040204020203" pitchFamily="34" charset="-122"/>
              </a:rPr>
              <a:t>（跨站点</a:t>
            </a:r>
            <a:r>
              <a:rPr lang="en-US" altLang="zh-CN" sz="800" dirty="0">
                <a:latin typeface="微软雅黑 Light" panose="020B0502040204020203" pitchFamily="34" charset="-122"/>
                <a:ea typeface="微软雅黑 Light" panose="020B0502040204020203" pitchFamily="34" charset="-122"/>
              </a:rPr>
              <a:t>AUROC</a:t>
            </a:r>
            <a:r>
              <a:rPr lang="zh-CN" altLang="en-US" sz="800" dirty="0">
                <a:latin typeface="微软雅黑 Light" panose="020B0502040204020203" pitchFamily="34" charset="-122"/>
                <a:ea typeface="微软雅黑 Light" panose="020B0502040204020203" pitchFamily="34" charset="-122"/>
              </a:rPr>
              <a:t>为</a:t>
            </a:r>
            <a:r>
              <a:rPr lang="en-US" altLang="zh-CN" sz="800" dirty="0">
                <a:latin typeface="微软雅黑 Light" panose="020B0502040204020203" pitchFamily="34" charset="-122"/>
                <a:ea typeface="微软雅黑 Light" panose="020B0502040204020203" pitchFamily="34" charset="-122"/>
              </a:rPr>
              <a:t>0.93-0.94</a:t>
            </a:r>
            <a:r>
              <a:rPr lang="zh-CN" altLang="en-US" sz="800" dirty="0">
                <a:latin typeface="微软雅黑 Light" panose="020B0502040204020203" pitchFamily="34" charset="-122"/>
                <a:ea typeface="微软雅黑 Light" panose="020B0502040204020203" pitchFamily="34" charset="-122"/>
              </a:rPr>
              <a:t>）、</a:t>
            </a:r>
            <a:r>
              <a:rPr lang="en-US" altLang="zh-CN" sz="800" b="1" dirty="0">
                <a:latin typeface="微软雅黑 Light" panose="020B0502040204020203" pitchFamily="34" charset="-122"/>
                <a:ea typeface="微软雅黑 Light" panose="020B0502040204020203" pitchFamily="34" charset="-122"/>
              </a:rPr>
              <a:t>30</a:t>
            </a:r>
            <a:r>
              <a:rPr lang="zh-CN" altLang="en-US" sz="800" b="1" dirty="0">
                <a:latin typeface="微软雅黑 Light" panose="020B0502040204020203" pitchFamily="34" charset="-122"/>
                <a:ea typeface="微软雅黑 Light" panose="020B0502040204020203" pitchFamily="34" charset="-122"/>
              </a:rPr>
              <a:t>天计划外再入院</a:t>
            </a:r>
            <a:r>
              <a:rPr lang="zh-CN" altLang="en-US" sz="800" dirty="0">
                <a:latin typeface="微软雅黑 Light" panose="020B0502040204020203" pitchFamily="34" charset="-122"/>
                <a:ea typeface="微软雅黑 Light" panose="020B0502040204020203" pitchFamily="34" charset="-122"/>
              </a:rPr>
              <a:t>（</a:t>
            </a:r>
            <a:r>
              <a:rPr lang="en-US" altLang="zh-CN" sz="800" dirty="0">
                <a:latin typeface="微软雅黑 Light" panose="020B0502040204020203" pitchFamily="34" charset="-122"/>
                <a:ea typeface="微软雅黑 Light" panose="020B0502040204020203" pitchFamily="34" charset="-122"/>
              </a:rPr>
              <a:t>AUROC</a:t>
            </a:r>
            <a:r>
              <a:rPr lang="zh-CN" altLang="en-US" sz="800" dirty="0">
                <a:latin typeface="微软雅黑 Light" panose="020B0502040204020203" pitchFamily="34" charset="-122"/>
                <a:ea typeface="微软雅黑 Light" panose="020B0502040204020203" pitchFamily="34" charset="-122"/>
              </a:rPr>
              <a:t>为 </a:t>
            </a:r>
            <a:r>
              <a:rPr lang="en-US" altLang="zh-CN" sz="800" dirty="0">
                <a:latin typeface="微软雅黑 Light" panose="020B0502040204020203" pitchFamily="34" charset="-122"/>
                <a:ea typeface="微软雅黑 Light" panose="020B0502040204020203" pitchFamily="34" charset="-122"/>
              </a:rPr>
              <a:t>0.75-0.76</a:t>
            </a:r>
            <a:r>
              <a:rPr lang="zh-CN" altLang="en-US"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a:t>
            </a:r>
            <a:r>
              <a:rPr lang="zh-CN" altLang="en-US" sz="800" b="1" dirty="0">
                <a:latin typeface="微软雅黑 Light" panose="020B0502040204020203" pitchFamily="34" charset="-122"/>
                <a:ea typeface="微软雅黑 Light" panose="020B0502040204020203" pitchFamily="34" charset="-122"/>
              </a:rPr>
              <a:t>住院天数</a:t>
            </a:r>
            <a:r>
              <a:rPr lang="zh-CN" altLang="en-US" sz="800" dirty="0">
                <a:latin typeface="微软雅黑 Light" panose="020B0502040204020203" pitchFamily="34" charset="-122"/>
                <a:ea typeface="微软雅黑 Light" panose="020B0502040204020203" pitchFamily="34" charset="-122"/>
              </a:rPr>
              <a:t>（</a:t>
            </a:r>
            <a:r>
              <a:rPr lang="en-US" altLang="zh-CN" sz="800" dirty="0">
                <a:latin typeface="微软雅黑 Light" panose="020B0502040204020203" pitchFamily="34" charset="-122"/>
                <a:ea typeface="微软雅黑 Light" panose="020B0502040204020203" pitchFamily="34" charset="-122"/>
              </a:rPr>
              <a:t>AUROC 0.85-0.86</a:t>
            </a:r>
            <a:r>
              <a:rPr lang="zh-CN" altLang="en-US" sz="800" dirty="0">
                <a:latin typeface="微软雅黑 Light" panose="020B0502040204020203" pitchFamily="34" charset="-122"/>
                <a:ea typeface="微软雅黑 Light" panose="020B0502040204020203" pitchFamily="34" charset="-122"/>
              </a:rPr>
              <a:t>）以及所有患者</a:t>
            </a:r>
            <a:r>
              <a:rPr lang="zh-CN" altLang="en-US" sz="800" dirty="0">
                <a:latin typeface="微软雅黑 Light" panose="020B0502040204020203" pitchFamily="34" charset="-122"/>
                <a:ea typeface="微软雅黑 Light" panose="020B0502040204020203" pitchFamily="34" charset="-122"/>
              </a:rPr>
              <a:t>的</a:t>
            </a:r>
            <a:r>
              <a:rPr lang="zh-CN" altLang="en-US" sz="800" b="1" dirty="0">
                <a:latin typeface="微软雅黑 Light" panose="020B0502040204020203" pitchFamily="34" charset="-122"/>
                <a:ea typeface="微软雅黑 Light" panose="020B0502040204020203" pitchFamily="34" charset="-122"/>
              </a:rPr>
              <a:t>出院诊断</a:t>
            </a:r>
            <a:r>
              <a:rPr lang="zh-CN" altLang="en-US" sz="800" dirty="0">
                <a:latin typeface="微软雅黑 Light" panose="020B0502040204020203" pitchFamily="34" charset="-122"/>
                <a:ea typeface="微软雅黑 Light" panose="020B0502040204020203" pitchFamily="34" charset="-122"/>
              </a:rPr>
              <a:t>（频率加权</a:t>
            </a:r>
            <a:r>
              <a:rPr lang="en-US" altLang="zh-CN" sz="800" dirty="0">
                <a:latin typeface="微软雅黑 Light" panose="020B0502040204020203" pitchFamily="34" charset="-122"/>
                <a:ea typeface="微软雅黑 Light" panose="020B0502040204020203" pitchFamily="34" charset="-122"/>
              </a:rPr>
              <a:t>AUROC </a:t>
            </a:r>
            <a:r>
              <a:rPr lang="zh-CN" altLang="en-US" sz="800" dirty="0">
                <a:latin typeface="微软雅黑 Light" panose="020B0502040204020203" pitchFamily="34" charset="-122"/>
                <a:ea typeface="微软雅黑 Light" panose="020B0502040204020203" pitchFamily="34" charset="-122"/>
              </a:rPr>
              <a:t>为</a:t>
            </a:r>
            <a:r>
              <a:rPr lang="en-US" altLang="zh-CN" sz="800" dirty="0">
                <a:latin typeface="微软雅黑 Light" panose="020B0502040204020203" pitchFamily="34" charset="-122"/>
                <a:ea typeface="微软雅黑 Light" panose="020B0502040204020203" pitchFamily="34" charset="-122"/>
              </a:rPr>
              <a:t>0.90</a:t>
            </a:r>
            <a:r>
              <a:rPr lang="zh-CN" altLang="en-US" sz="800" dirty="0">
                <a:latin typeface="微软雅黑 Light" panose="020B0502040204020203" pitchFamily="34" charset="-122"/>
                <a:ea typeface="微软雅黑 Light" panose="020B0502040204020203" pitchFamily="34" charset="-122"/>
              </a:rPr>
              <a:t>）等任务中取得了较高的准确度。在这些所有情况下，这些模型的性能表现均优于传统的预测模型。我们还提供了一个神经网络归因系统的案例研究，用以说明临床医生是如何获得预测的一些透明度的。我们认为，这种方法可以用以为各种临床情景创建精确的、可扩展的预测，并提供完整解释，直凸显出病人图表中所展示的证据。</a:t>
            </a:r>
            <a:endParaRPr lang="en-US" altLang="zh-CN" sz="800" dirty="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426" y="974004"/>
            <a:ext cx="2666739" cy="2474057"/>
          </a:xfrm>
          <a:prstGeom prst="rect">
            <a:avLst/>
          </a:prstGeom>
        </p:spPr>
      </p:pic>
      <p:sp>
        <p:nvSpPr>
          <p:cNvPr id="6" name="矩形 5"/>
          <p:cNvSpPr/>
          <p:nvPr/>
        </p:nvSpPr>
        <p:spPr>
          <a:xfrm>
            <a:off x="4572000" y="4006449"/>
            <a:ext cx="1954506" cy="1569660"/>
          </a:xfrm>
          <a:prstGeom prst="rect">
            <a:avLst/>
          </a:prstGeom>
        </p:spPr>
        <p:txBody>
          <a:bodyPr wrap="square">
            <a:spAutoFit/>
          </a:bodyPr>
          <a:lstStyle/>
          <a:p>
            <a:r>
              <a:rPr lang="en-US" altLang="zh-CN" sz="800" dirty="0">
                <a:latin typeface="微软雅黑 Light" panose="020B0502040204020203" pitchFamily="34" charset="-122"/>
                <a:ea typeface="微软雅黑 Light" panose="020B0502040204020203" pitchFamily="34" charset="-122"/>
              </a:rPr>
              <a:t>San Francisco (UCSF) from </a:t>
            </a:r>
            <a:r>
              <a:rPr lang="en-US" altLang="zh-CN" sz="800" dirty="0">
                <a:latin typeface="微软雅黑 Light" panose="020B0502040204020203" pitchFamily="34" charset="-122"/>
                <a:ea typeface="微软雅黑 Light" panose="020B0502040204020203" pitchFamily="34" charset="-122"/>
              </a:rPr>
              <a:t>2012-2016</a:t>
            </a:r>
            <a:endParaRPr lang="en-US" altLang="zh-CN" sz="800" dirty="0">
              <a:latin typeface="微软雅黑 Light" panose="020B0502040204020203" pitchFamily="34" charset="-122"/>
              <a:ea typeface="微软雅黑 Light" panose="020B0502040204020203" pitchFamily="34" charset="-122"/>
            </a:endParaRPr>
          </a:p>
          <a:p>
            <a:r>
              <a:rPr lang="en-US" altLang="zh-CN" sz="800" dirty="0">
                <a:latin typeface="微软雅黑 Light" panose="020B0502040204020203" pitchFamily="34" charset="-122"/>
                <a:ea typeface="微软雅黑 Light" panose="020B0502040204020203" pitchFamily="34" charset="-122"/>
              </a:rPr>
              <a:t>University </a:t>
            </a:r>
            <a:r>
              <a:rPr lang="en-US" altLang="zh-CN" sz="800" dirty="0">
                <a:latin typeface="微软雅黑 Light" panose="020B0502040204020203" pitchFamily="34" charset="-122"/>
                <a:ea typeface="微软雅黑 Light" panose="020B0502040204020203" pitchFamily="34" charset="-122"/>
              </a:rPr>
              <a:t>of Chicago Medicine (UCM) from </a:t>
            </a:r>
            <a:r>
              <a:rPr lang="en-US" altLang="zh-CN" sz="800" dirty="0">
                <a:latin typeface="微软雅黑 Light" panose="020B0502040204020203" pitchFamily="34" charset="-122"/>
                <a:ea typeface="微软雅黑 Light" panose="020B0502040204020203" pitchFamily="34" charset="-122"/>
              </a:rPr>
              <a:t>2009-2016</a:t>
            </a:r>
          </a:p>
          <a:p>
            <a:r>
              <a:rPr lang="en-US" altLang="zh-CN" sz="800" dirty="0">
                <a:latin typeface="微软雅黑 Light" panose="020B0502040204020203" pitchFamily="34" charset="-122"/>
                <a:ea typeface="微软雅黑 Light" panose="020B0502040204020203" pitchFamily="34" charset="-122"/>
              </a:rPr>
              <a:t>114,003</a:t>
            </a:r>
            <a:r>
              <a:rPr lang="zh-CN" altLang="en-US" sz="800" dirty="0">
                <a:latin typeface="微软雅黑 Light" panose="020B0502040204020203" pitchFamily="34" charset="-122"/>
                <a:ea typeface="微软雅黑 Light" panose="020B0502040204020203" pitchFamily="34" charset="-122"/>
              </a:rPr>
              <a:t>病人，</a:t>
            </a:r>
            <a:r>
              <a:rPr lang="en-US" altLang="zh-CN" sz="800" dirty="0">
                <a:latin typeface="微软雅黑 Light" panose="020B0502040204020203" pitchFamily="34" charset="-122"/>
                <a:ea typeface="微软雅黑 Light" panose="020B0502040204020203" pitchFamily="34" charset="-122"/>
              </a:rPr>
              <a:t>216,221</a:t>
            </a:r>
            <a:r>
              <a:rPr lang="zh-CN" altLang="en-US" sz="800" dirty="0">
                <a:latin typeface="微软雅黑 Light" panose="020B0502040204020203" pitchFamily="34" charset="-122"/>
                <a:ea typeface="微软雅黑 Light" panose="020B0502040204020203" pitchFamily="34" charset="-122"/>
              </a:rPr>
              <a:t>数据，</a:t>
            </a:r>
            <a:r>
              <a:rPr lang="en-US" altLang="zh-CN" sz="800" dirty="0">
                <a:latin typeface="微软雅黑 Light" panose="020B0502040204020203" pitchFamily="34" charset="-122"/>
                <a:ea typeface="微软雅黑 Light" panose="020B0502040204020203" pitchFamily="34" charset="-122"/>
              </a:rPr>
              <a:t>18</a:t>
            </a:r>
            <a:r>
              <a:rPr lang="zh-CN" altLang="en-US" sz="800" dirty="0">
                <a:latin typeface="微软雅黑 Light" panose="020B0502040204020203" pitchFamily="34" charset="-122"/>
                <a:ea typeface="微软雅黑 Light" panose="020B0502040204020203" pitchFamily="34" charset="-122"/>
              </a:rPr>
              <a:t>岁以上，住院时间超过</a:t>
            </a:r>
            <a:r>
              <a:rPr lang="en-US" altLang="zh-CN" sz="800" dirty="0">
                <a:latin typeface="微软雅黑 Light" panose="020B0502040204020203" pitchFamily="34" charset="-122"/>
                <a:ea typeface="微软雅黑 Light" panose="020B0502040204020203" pitchFamily="34" charset="-122"/>
              </a:rPr>
              <a:t>24</a:t>
            </a:r>
            <a:r>
              <a:rPr lang="zh-CN" altLang="en-US" sz="800" dirty="0">
                <a:latin typeface="微软雅黑 Light" panose="020B0502040204020203" pitchFamily="34" charset="-122"/>
                <a:ea typeface="微软雅黑 Light" panose="020B0502040204020203" pitchFamily="34" charset="-122"/>
              </a:rPr>
              <a:t>小时</a:t>
            </a:r>
            <a:r>
              <a:rPr lang="en-US" altLang="zh-CN" sz="800" dirty="0">
                <a:latin typeface="微软雅黑 Light" panose="020B0502040204020203" pitchFamily="34" charset="-122"/>
                <a:ea typeface="微软雅黑 Light" panose="020B0502040204020203" pitchFamily="34" charset="-122"/>
              </a:rPr>
              <a:t>The percent of</a:t>
            </a:r>
          </a:p>
          <a:p>
            <a:r>
              <a:rPr lang="en-US" altLang="zh-CN" sz="800" dirty="0">
                <a:latin typeface="微软雅黑 Light" panose="020B0502040204020203" pitchFamily="34" charset="-122"/>
                <a:ea typeface="微软雅黑 Light" panose="020B0502040204020203" pitchFamily="34" charset="-122"/>
              </a:rPr>
              <a:t>hospitalizations with in-hospital deaths was 2.3% (4,930/216,221), unplanned 30-day readmissions</a:t>
            </a:r>
          </a:p>
          <a:p>
            <a:r>
              <a:rPr lang="en-US" altLang="zh-CN" sz="800" dirty="0">
                <a:latin typeface="微软雅黑 Light" panose="020B0502040204020203" pitchFamily="34" charset="-122"/>
                <a:ea typeface="微软雅黑 Light" panose="020B0502040204020203" pitchFamily="34" charset="-122"/>
              </a:rPr>
              <a:t>was 12.9% (27,918/216,221), and long length of stay was (23.9%) Patients had a range of 1 to 228</a:t>
            </a:r>
          </a:p>
          <a:p>
            <a:r>
              <a:rPr lang="en-US" altLang="zh-CN" sz="800" dirty="0">
                <a:latin typeface="微软雅黑 Light" panose="020B0502040204020203" pitchFamily="34" charset="-122"/>
                <a:ea typeface="微软雅黑 Light" panose="020B0502040204020203" pitchFamily="34" charset="-122"/>
              </a:rPr>
              <a:t>discharge diagnoses</a:t>
            </a:r>
            <a:endParaRPr lang="zh-CN" altLang="en-US" sz="800" dirty="0">
              <a:latin typeface="微软雅黑 Light" panose="020B0502040204020203" pitchFamily="34" charset="-122"/>
              <a:ea typeface="微软雅黑 Light" panose="020B0502040204020203" pitchFamily="34" charset="-122"/>
            </a:endParaRPr>
          </a:p>
        </p:txBody>
      </p:sp>
      <p:pic>
        <p:nvPicPr>
          <p:cNvPr id="2050" name="Picture 2" descr="http://5b0988e595225.cdn.sohucs.com/images/20180128/5b1f58c005d143f8885672d123d37daf.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9584" y="1307129"/>
            <a:ext cx="2216017" cy="25755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p:nvPr/>
        </p:nvSpPr>
        <p:spPr>
          <a:xfrm>
            <a:off x="857224" y="332656"/>
            <a:ext cx="7429552" cy="492443"/>
          </a:xfrm>
          <a:prstGeom prst="rect">
            <a:avLst/>
          </a:prstGeom>
        </p:spPr>
        <p:txBody>
          <a:bodyPr wrap="square">
            <a:spAutoFit/>
          </a:bodyPr>
          <a:lstStyle/>
          <a:p>
            <a:pPr algn="ctr"/>
            <a:r>
              <a:rPr lang="en-US" sz="2600" dirty="0">
                <a:solidFill>
                  <a:schemeClr val="bg1">
                    <a:lumMod val="75000"/>
                  </a:schemeClr>
                </a:solidFill>
                <a:latin typeface="Open Sans" pitchFamily="34" charset="0"/>
                <a:ea typeface="Open Sans" pitchFamily="34" charset="0"/>
                <a:cs typeface="Open Sans" pitchFamily="34" charset="0"/>
              </a:rPr>
              <a:t>AI+</a:t>
            </a:r>
            <a:r>
              <a:rPr lang="zh-CN" altLang="en-US" sz="2600" dirty="0">
                <a:solidFill>
                  <a:schemeClr val="bg1">
                    <a:lumMod val="75000"/>
                  </a:schemeClr>
                </a:solidFill>
                <a:latin typeface="Open Sans" pitchFamily="34" charset="0"/>
                <a:ea typeface="Open Sans" pitchFamily="34" charset="0"/>
                <a:cs typeface="Open Sans" pitchFamily="34" charset="0"/>
              </a:rPr>
              <a:t>医疗</a:t>
            </a:r>
            <a:endParaRPr lang="id-ID" sz="2600" dirty="0">
              <a:solidFill>
                <a:schemeClr val="bg1">
                  <a:lumMod val="75000"/>
                </a:schemeClr>
              </a:solidFill>
              <a:latin typeface="Open Sans" pitchFamily="34" charset="0"/>
              <a:ea typeface="Open Sans" pitchFamily="34" charset="0"/>
              <a:cs typeface="Open Sans" pitchFamily="34" charset="0"/>
            </a:endParaRPr>
          </a:p>
        </p:txBody>
      </p:sp>
      <p:cxnSp>
        <p:nvCxnSpPr>
          <p:cNvPr id="15" name="Straight Connector 4"/>
          <p:cNvCxnSpPr/>
          <p:nvPr/>
        </p:nvCxnSpPr>
        <p:spPr>
          <a:xfrm rot="5400000">
            <a:off x="3341769" y="602439"/>
            <a:ext cx="318384"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5"/>
          <p:cNvCxnSpPr/>
          <p:nvPr/>
        </p:nvCxnSpPr>
        <p:spPr>
          <a:xfrm rot="5400000">
            <a:off x="5484909" y="602439"/>
            <a:ext cx="318384" cy="106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5264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To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7" y="1355122"/>
            <a:ext cx="4938830" cy="2485521"/>
          </a:xfrm>
          <a:prstGeom prst="rect">
            <a:avLst/>
          </a:prstGeom>
        </p:spPr>
      </p:pic>
      <p:pic>
        <p:nvPicPr>
          <p:cNvPr id="34" name="Picture 2" descr="C:\Users\user\Desktop\易迈\OK\透底logo\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883" y="6108411"/>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21" name="1 Título"/>
          <p:cNvSpPr txBox="1">
            <a:spLocks/>
          </p:cNvSpPr>
          <p:nvPr/>
        </p:nvSpPr>
        <p:spPr>
          <a:xfrm>
            <a:off x="834286" y="155741"/>
            <a:ext cx="4241770" cy="863600"/>
          </a:xfrm>
          <a:prstGeom prst="rect">
            <a:avLst/>
          </a:prstGeom>
        </p:spPr>
        <p:txBody>
          <a:bodyPr anchor="ctr"/>
          <a:lstStyle/>
          <a:p>
            <a:pPr>
              <a:lnSpc>
                <a:spcPts val="5763"/>
              </a:lnSpc>
            </a:pPr>
            <a:r>
              <a:rPr lang="zh-CN" altLang="en-US" sz="2800" dirty="0" smtClean="0">
                <a:latin typeface="微软雅黑 Light" panose="020B0502040204020203" pitchFamily="34" charset="-122"/>
                <a:ea typeface="微软雅黑 Light" panose="020B0502040204020203" pitchFamily="34" charset="-122"/>
              </a:rPr>
              <a:t>术</a:t>
            </a:r>
            <a:r>
              <a:rPr lang="zh-CN" altLang="en-US" sz="2800" dirty="0">
                <a:latin typeface="微软雅黑 Light" panose="020B0502040204020203" pitchFamily="34" charset="-122"/>
                <a:ea typeface="微软雅黑 Light" panose="020B0502040204020203" pitchFamily="34" charset="-122"/>
              </a:rPr>
              <a:t>后</a:t>
            </a:r>
            <a:r>
              <a:rPr lang="zh-CN" altLang="en-US" sz="2800" dirty="0" smtClean="0">
                <a:latin typeface="微软雅黑 Light" panose="020B0502040204020203" pitchFamily="34" charset="-122"/>
                <a:ea typeface="微软雅黑 Light" panose="020B0502040204020203" pitchFamily="34" charset="-122"/>
              </a:rPr>
              <a:t>肠</a:t>
            </a:r>
            <a:r>
              <a:rPr lang="zh-CN" altLang="en-US" sz="2800" dirty="0" smtClean="0">
                <a:latin typeface="微软雅黑 Light" panose="020B0502040204020203" pitchFamily="34" charset="-122"/>
                <a:ea typeface="微软雅黑 Light" panose="020B0502040204020203" pitchFamily="34" charset="-122"/>
              </a:rPr>
              <a:t>麻痹</a:t>
            </a:r>
            <a:r>
              <a:rPr lang="zh-CN" altLang="en-US" sz="2800" dirty="0">
                <a:latin typeface="微软雅黑 Light" panose="020B0502040204020203" pitchFamily="34" charset="-122"/>
                <a:ea typeface="微软雅黑 Light" panose="020B0502040204020203" pitchFamily="34" charset="-122"/>
              </a:rPr>
              <a:t>（</a:t>
            </a:r>
            <a:r>
              <a:rPr lang="en-US" altLang="zh-CN" sz="2800" dirty="0" smtClean="0">
                <a:latin typeface="微软雅黑 Light" panose="020B0502040204020203" pitchFamily="34" charset="-122"/>
                <a:ea typeface="微软雅黑 Light" panose="020B0502040204020203" pitchFamily="34" charset="-122"/>
              </a:rPr>
              <a:t>POI</a:t>
            </a:r>
            <a:r>
              <a:rPr lang="zh-CN" altLang="en-US" sz="2800" dirty="0">
                <a:latin typeface="微软雅黑 Light" panose="020B0502040204020203" pitchFamily="34" charset="-122"/>
                <a:ea typeface="微软雅黑 Light" panose="020B0502040204020203" pitchFamily="34" charset="-122"/>
              </a:rPr>
              <a:t>）</a:t>
            </a:r>
            <a:endParaRPr lang="es-HN" sz="2800" dirty="0">
              <a:latin typeface="微软雅黑 Light" panose="020B0502040204020203" pitchFamily="34" charset="-122"/>
              <a:ea typeface="微软雅黑 Light" panose="020B0502040204020203" pitchFamily="34" charset="-122"/>
            </a:endParaRPr>
          </a:p>
        </p:txBody>
      </p:sp>
      <p:sp>
        <p:nvSpPr>
          <p:cNvPr id="22"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6" name="灯片编号占位符 5"/>
          <p:cNvSpPr>
            <a:spLocks noGrp="1"/>
          </p:cNvSpPr>
          <p:nvPr>
            <p:ph type="sldNum" sz="quarter" idx="12"/>
          </p:nvPr>
        </p:nvSpPr>
        <p:spPr/>
        <p:txBody>
          <a:bodyPr/>
          <a:lstStyle/>
          <a:p>
            <a:fld id="{C5281F3F-47FD-42D1-9511-60911F17C6E5}" type="slidenum">
              <a:rPr lang="es-ES" altLang="zh-CN" smtClean="0"/>
              <a:pPr/>
              <a:t>7</a:t>
            </a:fld>
            <a:endParaRPr lang="es-ES" altLang="zh-CN"/>
          </a:p>
        </p:txBody>
      </p:sp>
      <p:sp>
        <p:nvSpPr>
          <p:cNvPr id="3" name="矩形 2"/>
          <p:cNvSpPr/>
          <p:nvPr/>
        </p:nvSpPr>
        <p:spPr>
          <a:xfrm>
            <a:off x="429627" y="3882534"/>
            <a:ext cx="4469287" cy="338554"/>
          </a:xfrm>
          <a:prstGeom prst="rect">
            <a:avLst/>
          </a:prstGeom>
        </p:spPr>
        <p:txBody>
          <a:bodyPr wrap="square">
            <a:spAutoFit/>
          </a:bodyPr>
          <a:lstStyle/>
          <a:p>
            <a:r>
              <a:rPr lang="en-US" altLang="zh-CN" sz="800" b="1" dirty="0" err="1" smtClean="0">
                <a:solidFill>
                  <a:schemeClr val="bg1">
                    <a:lumMod val="65000"/>
                  </a:schemeClr>
                </a:solidFill>
                <a:latin typeface="Arial Narrow" panose="020B0606020202030204" pitchFamily="34" charset="0"/>
                <a:ea typeface="微软雅黑" panose="020B0503020204020204" pitchFamily="34" charset="-122"/>
              </a:rPr>
              <a:t>Viscusi</a:t>
            </a:r>
            <a:r>
              <a:rPr lang="en-US" altLang="zh-CN" sz="800" b="1" dirty="0" smtClean="0">
                <a:solidFill>
                  <a:schemeClr val="bg1">
                    <a:lumMod val="65000"/>
                  </a:schemeClr>
                </a:solidFill>
                <a:latin typeface="Arial Narrow" panose="020B0606020202030204" pitchFamily="34" charset="0"/>
                <a:ea typeface="微软雅黑" panose="020B0503020204020204" pitchFamily="34" charset="-122"/>
              </a:rPr>
              <a:t> </a:t>
            </a:r>
            <a:r>
              <a:rPr lang="en-US" altLang="zh-CN" sz="800" b="1" dirty="0">
                <a:solidFill>
                  <a:schemeClr val="bg1">
                    <a:lumMod val="65000"/>
                  </a:schemeClr>
                </a:solidFill>
                <a:latin typeface="Arial Narrow" panose="020B0606020202030204" pitchFamily="34" charset="0"/>
                <a:ea typeface="微软雅黑" panose="020B0503020204020204" pitchFamily="34" charset="-122"/>
              </a:rPr>
              <a:t>E R, Panchal S J, Leslie J B, et al. Anesthetic Routines: The Anesthesiologist's Role in GI Recovery and Postoperative Ileus[J]. Advances in Preventive Medicine,2011,(2010-11-29), 2010, 2011:976904.</a:t>
            </a:r>
            <a:endParaRPr lang="zh-CN" altLang="en-US" sz="800" b="1" dirty="0">
              <a:solidFill>
                <a:schemeClr val="bg1">
                  <a:lumMod val="65000"/>
                </a:schemeClr>
              </a:solidFill>
              <a:latin typeface="Arial Narrow" panose="020B0606020202030204" pitchFamily="34" charset="0"/>
              <a:ea typeface="微软雅黑" panose="020B0503020204020204" pitchFamily="34" charset="-122"/>
            </a:endParaRPr>
          </a:p>
        </p:txBody>
      </p:sp>
      <p:sp>
        <p:nvSpPr>
          <p:cNvPr id="74" name="矩形 73"/>
          <p:cNvSpPr/>
          <p:nvPr/>
        </p:nvSpPr>
        <p:spPr>
          <a:xfrm>
            <a:off x="5341857" y="2169431"/>
            <a:ext cx="3766647" cy="1708160"/>
          </a:xfrm>
          <a:prstGeom prst="rect">
            <a:avLst/>
          </a:prstGeom>
        </p:spPr>
        <p:txBody>
          <a:bodyPr wrap="square">
            <a:spAutoFit/>
          </a:bodyPr>
          <a:lstStyle/>
          <a:p>
            <a:pPr marL="285750" indent="-285750" algn="ctr">
              <a:lnSpc>
                <a:spcPct val="150000"/>
              </a:lnSpc>
              <a:buFont typeface="Wingdings" panose="05000000000000000000" pitchFamily="2" charset="2"/>
              <a:buChar char="u"/>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病理原因：创口、应激反应、炎症因子、阿片类麻醉和镇痛药物使用</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并发症：</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PONV</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，麻痹性肠梗阻</a:t>
            </a:r>
            <a:endPar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临床诊断：肠鸣音消失、停止排气</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临床治疗：早期恢复经口饮水、进食</a:t>
            </a: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矩形 3"/>
          <p:cNvSpPr/>
          <p:nvPr/>
        </p:nvSpPr>
        <p:spPr>
          <a:xfrm>
            <a:off x="4841967" y="1751039"/>
            <a:ext cx="3656770" cy="461665"/>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术后肠麻痹是延迟康复的主要原因</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1881986" y="4636326"/>
            <a:ext cx="5709320" cy="1015663"/>
          </a:xfrm>
          <a:prstGeom prst="rect">
            <a:avLst/>
          </a:prstGeom>
        </p:spPr>
        <p:txBody>
          <a:bodyPr wrap="none">
            <a:spAutoFit/>
          </a:bodyPr>
          <a:lstStyle/>
          <a:p>
            <a:pPr algn="ctr">
              <a:lnSpc>
                <a:spcPct val="150000"/>
              </a:lnSpc>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通过</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连续肠鸣音监测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的手段诊断术后肠麻痹状态</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50000"/>
              </a:lnSpc>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为</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ERAS</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的围术期</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营养</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镇痛</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方案提供医学证据</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4698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user\Desktop\易迈\OK\透底logo\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883" y="6108411"/>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21" name="1 Título"/>
          <p:cNvSpPr txBox="1">
            <a:spLocks/>
          </p:cNvSpPr>
          <p:nvPr/>
        </p:nvSpPr>
        <p:spPr>
          <a:xfrm>
            <a:off x="834286" y="155741"/>
            <a:ext cx="5393898" cy="863600"/>
          </a:xfrm>
          <a:prstGeom prst="rect">
            <a:avLst/>
          </a:prstGeom>
        </p:spPr>
        <p:txBody>
          <a:bodyPr anchor="ctr"/>
          <a:lstStyle/>
          <a:p>
            <a:pPr>
              <a:lnSpc>
                <a:spcPts val="5763"/>
              </a:lnSpc>
            </a:pPr>
            <a:r>
              <a:rPr lang="en-US" altLang="zh-CN" sz="2800" dirty="0" smtClean="0">
                <a:latin typeface="微软雅黑 Light" panose="020B0502040204020203" pitchFamily="34" charset="-122"/>
                <a:ea typeface="微软雅黑 Light" panose="020B0502040204020203" pitchFamily="34" charset="-122"/>
              </a:rPr>
              <a:t>MODS</a:t>
            </a:r>
            <a:r>
              <a:rPr lang="zh-CN" altLang="en-US" sz="2800" dirty="0">
                <a:latin typeface="微软雅黑 Light" panose="020B0502040204020203" pitchFamily="34" charset="-122"/>
                <a:ea typeface="微软雅黑 Light" panose="020B0502040204020203" pitchFamily="34" charset="-122"/>
              </a:rPr>
              <a:t>和</a:t>
            </a:r>
            <a:r>
              <a:rPr lang="en-US" altLang="zh-CN" sz="2800" dirty="0" smtClean="0">
                <a:latin typeface="微软雅黑 Light" panose="020B0502040204020203" pitchFamily="34" charset="-122"/>
                <a:ea typeface="微软雅黑 Light" panose="020B0502040204020203" pitchFamily="34" charset="-122"/>
              </a:rPr>
              <a:t>AGI</a:t>
            </a:r>
            <a:endParaRPr lang="es-HN" altLang="zh-CN" sz="2800" dirty="0">
              <a:latin typeface="微软雅黑 Light" panose="020B0502040204020203" pitchFamily="34" charset="-122"/>
              <a:ea typeface="微软雅黑 Light" panose="020B0502040204020203" pitchFamily="34" charset="-122"/>
            </a:endParaRPr>
          </a:p>
        </p:txBody>
      </p:sp>
      <p:sp>
        <p:nvSpPr>
          <p:cNvPr id="22"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6" name="灯片编号占位符 5"/>
          <p:cNvSpPr>
            <a:spLocks noGrp="1"/>
          </p:cNvSpPr>
          <p:nvPr>
            <p:ph type="sldNum" sz="quarter" idx="12"/>
          </p:nvPr>
        </p:nvSpPr>
        <p:spPr/>
        <p:txBody>
          <a:bodyPr/>
          <a:lstStyle/>
          <a:p>
            <a:fld id="{C5281F3F-47FD-42D1-9511-60911F17C6E5}" type="slidenum">
              <a:rPr lang="es-ES" altLang="zh-CN" smtClean="0"/>
              <a:pPr/>
              <a:t>8</a:t>
            </a:fld>
            <a:endParaRPr lang="es-ES" altLang="zh-CN"/>
          </a:p>
        </p:txBody>
      </p:sp>
      <p:sp>
        <p:nvSpPr>
          <p:cNvPr id="5" name="文本框 4"/>
          <p:cNvSpPr txBox="1"/>
          <p:nvPr/>
        </p:nvSpPr>
        <p:spPr>
          <a:xfrm>
            <a:off x="721283" y="1556792"/>
            <a:ext cx="6748192" cy="1477328"/>
          </a:xfrm>
          <a:prstGeom prst="rect">
            <a:avLst/>
          </a:prstGeom>
          <a:noFill/>
        </p:spPr>
        <p:txBody>
          <a:bodyPr wrap="square" rtlCol="0">
            <a:spAutoFit/>
          </a:bodyPr>
          <a:lstStyle/>
          <a:p>
            <a:pPr algn="ctr"/>
            <a:endParaRPr lang="en-US" altLang="zh-CN"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多器官功能障碍综合症</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MODS</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gn="ct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急性</a:t>
            </a:r>
            <a:r>
              <a:rPr lang="zh-CN" altLang="en-US" b="1" dirty="0">
                <a:latin typeface="微软雅黑" panose="020B0503020204020204" pitchFamily="34" charset="-122"/>
                <a:ea typeface="微软雅黑" panose="020B0503020204020204" pitchFamily="34" charset="-122"/>
              </a:rPr>
              <a:t>胃肠</a:t>
            </a:r>
            <a:r>
              <a:rPr lang="zh-CN" altLang="en-US" b="1" dirty="0" smtClean="0">
                <a:latin typeface="微软雅黑" panose="020B0503020204020204" pitchFamily="34" charset="-122"/>
                <a:ea typeface="微软雅黑" panose="020B0503020204020204" pitchFamily="34" charset="-122"/>
              </a:rPr>
              <a:t>损伤（</a:t>
            </a:r>
            <a:r>
              <a:rPr lang="en-US" altLang="zh-CN" b="1" dirty="0" smtClean="0">
                <a:latin typeface="微软雅黑" panose="020B0503020204020204" pitchFamily="34" charset="-122"/>
                <a:ea typeface="微软雅黑" panose="020B0503020204020204" pitchFamily="34" charset="-122"/>
              </a:rPr>
              <a:t>AGI</a:t>
            </a:r>
            <a:r>
              <a:rPr lang="zh-CN" altLang="en-US" b="1" dirty="0">
                <a:latin typeface="微软雅黑" panose="020B0503020204020204" pitchFamily="34" charset="-122"/>
                <a:ea typeface="微软雅黑" panose="020B0503020204020204" pitchFamily="34" charset="-122"/>
              </a:rPr>
              <a:t>）</a:t>
            </a:r>
          </a:p>
          <a:p>
            <a:pPr algn="ct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2818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8884" r="5726"/>
          <a:stretch/>
        </p:blipFill>
        <p:spPr>
          <a:xfrm>
            <a:off x="6438579" y="4418079"/>
            <a:ext cx="2540873" cy="1352558"/>
          </a:xfrm>
          <a:prstGeom prst="rect">
            <a:avLst/>
          </a:prstGeom>
        </p:spPr>
      </p:pic>
      <p:pic>
        <p:nvPicPr>
          <p:cNvPr id="34" name="Picture 2" descr="C:\Users\user\Desktop\易迈\OK\透底logo\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883" y="6093296"/>
            <a:ext cx="1044229" cy="416933"/>
          </a:xfrm>
          <a:prstGeom prst="rect">
            <a:avLst/>
          </a:prstGeom>
          <a:noFill/>
          <a:extLst>
            <a:ext uri="{909E8E84-426E-40DD-AFC4-6F175D3DCCD1}">
              <a14:hiddenFill xmlns:a14="http://schemas.microsoft.com/office/drawing/2010/main">
                <a:solidFill>
                  <a:srgbClr val="FFFFFF"/>
                </a:solidFill>
              </a14:hiddenFill>
            </a:ext>
          </a:extLst>
        </p:spPr>
      </p:pic>
      <p:sp>
        <p:nvSpPr>
          <p:cNvPr id="21" name="1 Título"/>
          <p:cNvSpPr txBox="1">
            <a:spLocks/>
          </p:cNvSpPr>
          <p:nvPr/>
        </p:nvSpPr>
        <p:spPr>
          <a:xfrm>
            <a:off x="773634" y="136083"/>
            <a:ext cx="4590454" cy="863600"/>
          </a:xfrm>
          <a:prstGeom prst="rect">
            <a:avLst/>
          </a:prstGeom>
        </p:spPr>
        <p:txBody>
          <a:bodyPr anchor="ctr"/>
          <a:lstStyle/>
          <a:p>
            <a:pPr>
              <a:lnSpc>
                <a:spcPts val="5763"/>
              </a:lnSpc>
            </a:pPr>
            <a:r>
              <a:rPr lang="zh-CN" altLang="en-US" sz="2800" dirty="0" smtClean="0">
                <a:latin typeface="微软雅黑 Light" panose="020B0502040204020203" pitchFamily="34" charset="-122"/>
                <a:ea typeface="微软雅黑 Light" panose="020B0502040204020203" pitchFamily="34" charset="-122"/>
              </a:rPr>
              <a:t>连续听诊记录仪</a:t>
            </a:r>
            <a:endParaRPr lang="es-HN" sz="2800" dirty="0">
              <a:latin typeface="微软雅黑 Light" panose="020B0502040204020203" pitchFamily="34" charset="-122"/>
              <a:ea typeface="微软雅黑 Light" panose="020B0502040204020203" pitchFamily="34" charset="-122"/>
            </a:endParaRPr>
          </a:p>
        </p:txBody>
      </p:sp>
      <p:sp>
        <p:nvSpPr>
          <p:cNvPr id="22" name="Oval 7"/>
          <p:cNvSpPr/>
          <p:nvPr/>
        </p:nvSpPr>
        <p:spPr>
          <a:xfrm>
            <a:off x="151334" y="385774"/>
            <a:ext cx="622300" cy="61197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sz="2100" smtClean="0">
              <a:solidFill>
                <a:schemeClr val="bg1"/>
              </a:solidFill>
            </a:endParaRPr>
          </a:p>
        </p:txBody>
      </p:sp>
      <p:sp>
        <p:nvSpPr>
          <p:cNvPr id="30" name="Rectangle 48"/>
          <p:cNvSpPr/>
          <p:nvPr/>
        </p:nvSpPr>
        <p:spPr>
          <a:xfrm>
            <a:off x="1371272" y="3897475"/>
            <a:ext cx="795002" cy="334707"/>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lnSpc>
                <a:spcPct val="150000"/>
              </a:lnSpc>
              <a:spcBef>
                <a:spcPts val="0"/>
              </a:spcBef>
              <a:spcAft>
                <a:spcPts val="0"/>
              </a:spcAft>
              <a:defRPr/>
            </a:pPr>
            <a:r>
              <a:rPr lang="zh-CN" altLang="en-US" sz="1050" b="1" dirty="0" smtClean="0">
                <a:solidFill>
                  <a:srgbClr val="7030A0"/>
                </a:solidFill>
                <a:latin typeface="微软雅黑 Light" panose="020B0502040204020203" pitchFamily="34" charset="-122"/>
                <a:ea typeface="微软雅黑 Light" panose="020B0502040204020203" pitchFamily="34" charset="-122"/>
              </a:rPr>
              <a:t>采集贴片</a:t>
            </a:r>
            <a:endParaRPr lang="en-US" altLang="zh-CN" sz="1200" dirty="0" smtClean="0">
              <a:solidFill>
                <a:srgbClr val="7030A0"/>
              </a:solidFill>
              <a:latin typeface="微软雅黑 Light" panose="020B0502040204020203" pitchFamily="34" charset="-122"/>
              <a:ea typeface="微软雅黑 Light" panose="020B0502040204020203" pitchFamily="34" charset="-122"/>
            </a:endParaRPr>
          </a:p>
        </p:txBody>
      </p:sp>
      <p:sp>
        <p:nvSpPr>
          <p:cNvPr id="31" name="Rectangle 48"/>
          <p:cNvSpPr/>
          <p:nvPr/>
        </p:nvSpPr>
        <p:spPr>
          <a:xfrm>
            <a:off x="2763126" y="3897946"/>
            <a:ext cx="672332" cy="307264"/>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lnSpc>
                <a:spcPct val="150000"/>
              </a:lnSpc>
              <a:spcBef>
                <a:spcPts val="0"/>
              </a:spcBef>
              <a:spcAft>
                <a:spcPts val="0"/>
              </a:spcAft>
              <a:defRPr/>
            </a:pPr>
            <a:r>
              <a:rPr lang="zh-CN" altLang="en-US" sz="1050" b="1" dirty="0" smtClean="0">
                <a:solidFill>
                  <a:srgbClr val="7030A0"/>
                </a:solidFill>
                <a:latin typeface="微软雅黑 Light" panose="020B0502040204020203" pitchFamily="34" charset="-122"/>
                <a:ea typeface="微软雅黑 Light" panose="020B0502040204020203" pitchFamily="34" charset="-122"/>
              </a:rPr>
              <a:t>接收器</a:t>
            </a:r>
            <a:endParaRPr lang="en-US" altLang="zh-CN" sz="1200" dirty="0" smtClean="0">
              <a:solidFill>
                <a:srgbClr val="7030A0"/>
              </a:solidFill>
              <a:latin typeface="微软雅黑 Light" panose="020B0502040204020203" pitchFamily="34" charset="-122"/>
              <a:ea typeface="微软雅黑 Light" panose="020B0502040204020203" pitchFamily="34" charset="-122"/>
            </a:endParaRPr>
          </a:p>
        </p:txBody>
      </p:sp>
      <p:pic>
        <p:nvPicPr>
          <p:cNvPr id="36" name="图片 35"/>
          <p:cNvPicPr>
            <a:picLocks noChangeAspect="1"/>
          </p:cNvPicPr>
          <p:nvPr/>
        </p:nvPicPr>
        <p:blipFill rotWithShape="1">
          <a:blip r:embed="rId5" cstate="print">
            <a:extLst>
              <a:ext uri="{28A0092B-C50C-407E-A947-70E740481C1C}">
                <a14:useLocalDpi xmlns:a14="http://schemas.microsoft.com/office/drawing/2010/main" val="0"/>
              </a:ext>
            </a:extLst>
          </a:blip>
          <a:srcRect l="27983" t="30450" r="17453" b="29648"/>
          <a:stretch/>
        </p:blipFill>
        <p:spPr>
          <a:xfrm>
            <a:off x="1475853" y="3188440"/>
            <a:ext cx="585839" cy="570817"/>
          </a:xfrm>
          <a:prstGeom prst="rect">
            <a:avLst/>
          </a:prstGeom>
        </p:spPr>
      </p:pic>
      <p:sp>
        <p:nvSpPr>
          <p:cNvPr id="59" name="Rectangle 48"/>
          <p:cNvSpPr/>
          <p:nvPr/>
        </p:nvSpPr>
        <p:spPr>
          <a:xfrm>
            <a:off x="4356319" y="3924918"/>
            <a:ext cx="672332" cy="307264"/>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lnSpc>
                <a:spcPct val="150000"/>
              </a:lnSpc>
              <a:spcBef>
                <a:spcPts val="0"/>
              </a:spcBef>
              <a:spcAft>
                <a:spcPts val="0"/>
              </a:spcAft>
              <a:defRPr/>
            </a:pPr>
            <a:r>
              <a:rPr lang="zh-CN" altLang="en-US" sz="1050" b="1" dirty="0" smtClean="0">
                <a:solidFill>
                  <a:srgbClr val="7030A0"/>
                </a:solidFill>
                <a:latin typeface="微软雅黑 Light" panose="020B0502040204020203" pitchFamily="34" charset="-122"/>
                <a:ea typeface="微软雅黑 Light" panose="020B0502040204020203" pitchFamily="34" charset="-122"/>
              </a:rPr>
              <a:t>服务器</a:t>
            </a:r>
            <a:endParaRPr lang="en-US" altLang="zh-CN" sz="1200" dirty="0" smtClean="0">
              <a:solidFill>
                <a:srgbClr val="7030A0"/>
              </a:solidFill>
              <a:latin typeface="微软雅黑 Light" panose="020B0502040204020203" pitchFamily="34" charset="-122"/>
              <a:ea typeface="微软雅黑 Light" panose="020B0502040204020203" pitchFamily="34" charset="-122"/>
            </a:endParaRPr>
          </a:p>
        </p:txBody>
      </p:sp>
      <p:sp>
        <p:nvSpPr>
          <p:cNvPr id="2" name="灯片编号占位符 1"/>
          <p:cNvSpPr>
            <a:spLocks noGrp="1"/>
          </p:cNvSpPr>
          <p:nvPr>
            <p:ph type="sldNum" sz="quarter" idx="12"/>
          </p:nvPr>
        </p:nvSpPr>
        <p:spPr/>
        <p:txBody>
          <a:bodyPr/>
          <a:lstStyle/>
          <a:p>
            <a:fld id="{C5281F3F-47FD-42D1-9511-60911F17C6E5}" type="slidenum">
              <a:rPr lang="es-ES" altLang="zh-CN" smtClean="0"/>
              <a:pPr/>
              <a:t>9</a:t>
            </a:fld>
            <a:endParaRPr lang="es-ES" altLang="zh-CN"/>
          </a:p>
        </p:txBody>
      </p:sp>
      <p:pic>
        <p:nvPicPr>
          <p:cNvPr id="3" name="图片 2"/>
          <p:cNvPicPr>
            <a:picLocks noChangeAspect="1"/>
          </p:cNvPicPr>
          <p:nvPr/>
        </p:nvPicPr>
        <p:blipFill rotWithShape="1">
          <a:blip r:embed="rId6" cstate="print">
            <a:extLst>
              <a:ext uri="{28A0092B-C50C-407E-A947-70E740481C1C}">
                <a14:useLocalDpi xmlns:a14="http://schemas.microsoft.com/office/drawing/2010/main" val="0"/>
              </a:ext>
            </a:extLst>
          </a:blip>
          <a:srcRect l="-1" t="13601" r="-426" b="3860"/>
          <a:stretch/>
        </p:blipFill>
        <p:spPr>
          <a:xfrm>
            <a:off x="2470016" y="3085953"/>
            <a:ext cx="1258551" cy="775793"/>
          </a:xfrm>
          <a:prstGeom prst="rect">
            <a:avLst/>
          </a:prstGeom>
        </p:spPr>
      </p:pic>
      <p:pic>
        <p:nvPicPr>
          <p:cNvPr id="54" name="图片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310" y="2564904"/>
            <a:ext cx="1472952" cy="1472952"/>
          </a:xfrm>
          <a:prstGeom prst="rect">
            <a:avLst/>
          </a:prstGeom>
        </p:spPr>
      </p:pic>
      <p:pic>
        <p:nvPicPr>
          <p:cNvPr id="60" name="Picture 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4056" y="2571249"/>
            <a:ext cx="2000622" cy="166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60"/>
          <p:cNvPicPr>
            <a:picLocks noChangeAspect="1"/>
          </p:cNvPicPr>
          <p:nvPr/>
        </p:nvPicPr>
        <p:blipFill rotWithShape="1">
          <a:blip r:embed="rId9" cstate="print">
            <a:extLst>
              <a:ext uri="{28A0092B-C50C-407E-A947-70E740481C1C}">
                <a14:useLocalDpi xmlns:a14="http://schemas.microsoft.com/office/drawing/2010/main" val="0"/>
              </a:ext>
            </a:extLst>
          </a:blip>
          <a:srcRect l="18474" r="26103"/>
          <a:stretch/>
        </p:blipFill>
        <p:spPr>
          <a:xfrm>
            <a:off x="7306942" y="989724"/>
            <a:ext cx="781198" cy="1257048"/>
          </a:xfrm>
          <a:prstGeom prst="rect">
            <a:avLst/>
          </a:prstGeom>
        </p:spPr>
      </p:pic>
      <p:pic>
        <p:nvPicPr>
          <p:cNvPr id="63" name="图片 62"/>
          <p:cNvPicPr>
            <a:picLocks noChangeAspect="1"/>
          </p:cNvPicPr>
          <p:nvPr/>
        </p:nvPicPr>
        <p:blipFill rotWithShape="1">
          <a:blip r:embed="rId10" cstate="print">
            <a:extLst>
              <a:ext uri="{28A0092B-C50C-407E-A947-70E740481C1C}">
                <a14:useLocalDpi xmlns:a14="http://schemas.microsoft.com/office/drawing/2010/main" val="0"/>
              </a:ext>
            </a:extLst>
          </a:blip>
          <a:srcRect l="3423" t="19240" r="26587" b="65170"/>
          <a:stretch/>
        </p:blipFill>
        <p:spPr>
          <a:xfrm>
            <a:off x="7464015" y="1301823"/>
            <a:ext cx="480109" cy="265681"/>
          </a:xfrm>
          <a:prstGeom prst="rect">
            <a:avLst/>
          </a:prstGeom>
        </p:spPr>
      </p:pic>
      <p:pic>
        <p:nvPicPr>
          <p:cNvPr id="64" name="图片 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97329" y="2636324"/>
            <a:ext cx="1834076" cy="1026955"/>
          </a:xfrm>
          <a:prstGeom prst="rect">
            <a:avLst/>
          </a:prstGeom>
        </p:spPr>
      </p:pic>
      <p:sp>
        <p:nvSpPr>
          <p:cNvPr id="65" name="Rectangle 48"/>
          <p:cNvSpPr/>
          <p:nvPr/>
        </p:nvSpPr>
        <p:spPr>
          <a:xfrm>
            <a:off x="7135264" y="4196913"/>
            <a:ext cx="1312111" cy="334707"/>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lnSpc>
                <a:spcPct val="150000"/>
              </a:lnSpc>
              <a:spcBef>
                <a:spcPts val="0"/>
              </a:spcBef>
              <a:spcAft>
                <a:spcPts val="0"/>
              </a:spcAft>
              <a:defRPr/>
            </a:pPr>
            <a:r>
              <a:rPr lang="en-US" altLang="zh-CN" sz="1050" b="1" dirty="0" smtClean="0">
                <a:solidFill>
                  <a:srgbClr val="7030A0"/>
                </a:solidFill>
                <a:latin typeface="微软雅黑 Light" panose="020B0502040204020203" pitchFamily="34" charset="-122"/>
                <a:ea typeface="微软雅黑 Light" panose="020B0502040204020203" pitchFamily="34" charset="-122"/>
              </a:rPr>
              <a:t>PC</a:t>
            </a:r>
            <a:r>
              <a:rPr lang="zh-CN" altLang="en-US" sz="1050" b="1" dirty="0" smtClean="0">
                <a:solidFill>
                  <a:srgbClr val="7030A0"/>
                </a:solidFill>
                <a:latin typeface="微软雅黑 Light" panose="020B0502040204020203" pitchFamily="34" charset="-122"/>
                <a:ea typeface="微软雅黑 Light" panose="020B0502040204020203" pitchFamily="34" charset="-122"/>
              </a:rPr>
              <a:t>端状态实时监控</a:t>
            </a:r>
            <a:endParaRPr lang="en-US" altLang="zh-CN" sz="1200" dirty="0" smtClean="0">
              <a:solidFill>
                <a:srgbClr val="7030A0"/>
              </a:solidFill>
              <a:latin typeface="微软雅黑 Light" panose="020B0502040204020203" pitchFamily="34" charset="-122"/>
              <a:ea typeface="微软雅黑 Light" panose="020B0502040204020203" pitchFamily="34" charset="-122"/>
            </a:endParaRPr>
          </a:p>
        </p:txBody>
      </p:sp>
      <p:sp>
        <p:nvSpPr>
          <p:cNvPr id="66" name="Rectangle 48"/>
          <p:cNvSpPr/>
          <p:nvPr/>
        </p:nvSpPr>
        <p:spPr>
          <a:xfrm>
            <a:off x="7154697" y="2176868"/>
            <a:ext cx="1119339" cy="334707"/>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lnSpc>
                <a:spcPct val="150000"/>
              </a:lnSpc>
              <a:spcBef>
                <a:spcPts val="0"/>
              </a:spcBef>
              <a:spcAft>
                <a:spcPts val="0"/>
              </a:spcAft>
              <a:defRPr/>
            </a:pPr>
            <a:r>
              <a:rPr lang="zh-CN" altLang="en-US" sz="1050" b="1" dirty="0" smtClean="0">
                <a:solidFill>
                  <a:srgbClr val="7030A0"/>
                </a:solidFill>
                <a:latin typeface="微软雅黑 Light" panose="020B0502040204020203" pitchFamily="34" charset="-122"/>
                <a:ea typeface="微软雅黑 Light" panose="020B0502040204020203" pitchFamily="34" charset="-122"/>
              </a:rPr>
              <a:t>手机端消息推送</a:t>
            </a:r>
            <a:endParaRPr lang="en-US" altLang="zh-CN" sz="1200" dirty="0" smtClean="0">
              <a:solidFill>
                <a:srgbClr val="7030A0"/>
              </a:solidFill>
              <a:latin typeface="微软雅黑 Light" panose="020B0502040204020203" pitchFamily="34" charset="-122"/>
              <a:ea typeface="微软雅黑 Light" panose="020B0502040204020203" pitchFamily="34" charset="-122"/>
            </a:endParaRPr>
          </a:p>
        </p:txBody>
      </p:sp>
      <p:sp>
        <p:nvSpPr>
          <p:cNvPr id="68" name="Rectangle 48"/>
          <p:cNvSpPr/>
          <p:nvPr/>
        </p:nvSpPr>
        <p:spPr>
          <a:xfrm>
            <a:off x="7253569" y="5689582"/>
            <a:ext cx="997222" cy="334707"/>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lnSpc>
                <a:spcPct val="150000"/>
              </a:lnSpc>
              <a:spcBef>
                <a:spcPts val="0"/>
              </a:spcBef>
              <a:spcAft>
                <a:spcPts val="0"/>
              </a:spcAft>
              <a:defRPr/>
            </a:pPr>
            <a:r>
              <a:rPr lang="zh-CN" altLang="en-US" sz="1050" b="1" dirty="0" smtClean="0">
                <a:solidFill>
                  <a:srgbClr val="7030A0"/>
                </a:solidFill>
                <a:latin typeface="微软雅黑 Light" panose="020B0502040204020203" pitchFamily="34" charset="-122"/>
                <a:ea typeface="微软雅黑 Light" panose="020B0502040204020203" pitchFamily="34" charset="-122"/>
              </a:rPr>
              <a:t>肠率报告生成</a:t>
            </a:r>
            <a:endParaRPr lang="en-US" altLang="zh-CN" sz="1200" dirty="0" smtClean="0">
              <a:solidFill>
                <a:srgbClr val="7030A0"/>
              </a:solidFill>
              <a:latin typeface="微软雅黑 Light" panose="020B0502040204020203" pitchFamily="34" charset="-122"/>
              <a:ea typeface="微软雅黑 Light" panose="020B0502040204020203" pitchFamily="34" charset="-122"/>
            </a:endParaRPr>
          </a:p>
        </p:txBody>
      </p:sp>
      <p:cxnSp>
        <p:nvCxnSpPr>
          <p:cNvPr id="8" name="直接连接符 7"/>
          <p:cNvCxnSpPr/>
          <p:nvPr/>
        </p:nvCxnSpPr>
        <p:spPr>
          <a:xfrm flipV="1">
            <a:off x="2118391" y="3473848"/>
            <a:ext cx="278403" cy="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3861892" y="3483077"/>
            <a:ext cx="278403" cy="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5528420" y="1842448"/>
            <a:ext cx="714728" cy="160582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581594" y="3440695"/>
            <a:ext cx="943984" cy="758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523068" y="3448278"/>
            <a:ext cx="665675" cy="150169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21043" y="1331419"/>
            <a:ext cx="6051533" cy="1661993"/>
          </a:xfrm>
          <a:prstGeom prst="rect">
            <a:avLst/>
          </a:prstGeom>
        </p:spPr>
        <p:txBody>
          <a:bodyPr wrap="square">
            <a:spAutoFit/>
          </a:bodyPr>
          <a:lstStyle/>
          <a:p>
            <a:pPr>
              <a:lnSpc>
                <a:spcPct val="150000"/>
              </a:lnSpc>
            </a:pP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产品功能：</a:t>
            </a:r>
            <a:endPar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远程无线听诊</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智能</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听诊</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72</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小时肠道监护</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221043" y="4051578"/>
            <a:ext cx="1560042" cy="1985159"/>
          </a:xfrm>
          <a:prstGeom prst="rect">
            <a:avLst/>
          </a:prstGeom>
        </p:spPr>
        <p:txBody>
          <a:bodyPr wrap="none">
            <a:spAutoFit/>
          </a:bodyPr>
          <a:lstStyle/>
          <a:p>
            <a:pPr>
              <a:lnSpc>
                <a:spcPct val="150000"/>
              </a:lnSpc>
            </a:pP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系统组成</a:t>
            </a: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采集贴</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片</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接收器</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NFC</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读写器</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Ø"/>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软件</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01602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39633</TotalTime>
  <Words>1658</Words>
  <Application>Microsoft Office PowerPoint</Application>
  <PresentationFormat>全屏显示(4:3)</PresentationFormat>
  <Paragraphs>149</Paragraphs>
  <Slides>17</Slides>
  <Notes>6</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17</vt:i4>
      </vt:variant>
    </vt:vector>
  </HeadingPairs>
  <TitlesOfParts>
    <vt:vector size="34" baseType="lpstr">
      <vt:lpstr>MS Mincho</vt:lpstr>
      <vt:lpstr>Open Sans Light</vt:lpstr>
      <vt:lpstr>华文黑体</vt:lpstr>
      <vt:lpstr>华文中宋</vt:lpstr>
      <vt:lpstr>宋体</vt:lpstr>
      <vt:lpstr>微软雅黑</vt:lpstr>
      <vt:lpstr>微软雅黑 Light</vt:lpstr>
      <vt:lpstr>Arial</vt:lpstr>
      <vt:lpstr>Arial Narrow</vt:lpstr>
      <vt:lpstr>Calibri</vt:lpstr>
      <vt:lpstr>Cambria</vt:lpstr>
      <vt:lpstr>Cambria Math</vt:lpstr>
      <vt:lpstr>Open Sans</vt:lpstr>
      <vt:lpstr>Rockwell</vt:lpstr>
      <vt:lpstr>Times New Roman</vt:lpstr>
      <vt:lpstr>Wingdings</vt:lpstr>
      <vt:lpstr>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陈平</dc:creator>
  <cp:lastModifiedBy>ChenPing</cp:lastModifiedBy>
  <cp:revision>816</cp:revision>
  <dcterms:created xsi:type="dcterms:W3CDTF">2010-05-18T15:49:44Z</dcterms:created>
  <dcterms:modified xsi:type="dcterms:W3CDTF">2018-09-25T00:34:10Z</dcterms:modified>
</cp:coreProperties>
</file>